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8288000" cy="10287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DM Sans" pitchFamily="2" charset="0"/>
      <p:regular r:id="rId41"/>
      <p:bold r:id="rId42"/>
      <p:italic r:id="rId43"/>
      <p:boldItalic r:id="rId44"/>
    </p:embeddedFont>
    <p:embeddedFont>
      <p:font typeface="DM Sans Bold" charset="0"/>
      <p:regular r:id="rId45"/>
    </p:embeddedFont>
    <p:embeddedFont>
      <p:font typeface="DM Sans Italics" panose="020B0604020202020204" charset="0"/>
      <p:regular r:id="rId46"/>
    </p:embeddedFont>
    <p:embeddedFont>
      <p:font typeface="Open Sans" panose="020B0606030504020204" pitchFamily="34" charset="0"/>
      <p:regular r:id="rId47"/>
      <p:bold r:id="rId48"/>
      <p:italic r:id="rId49"/>
      <p:boldItalic r:id="rId50"/>
    </p:embeddedFont>
    <p:embeddedFont>
      <p:font typeface="Open Sans Extra Bold" panose="020B0604020202020204" charset="0"/>
      <p:regular r:id="rId51"/>
    </p:embeddedFont>
    <p:embeddedFont>
      <p:font typeface="Open Sans Light" panose="020B0306030504020204" pitchFamily="34" charset="0"/>
      <p:regular r:id="rId52"/>
      <p:italic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93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5C95BF-BB5B-456C-9FC2-95FF4E2C7AA2}" type="datetimeFigureOut">
              <a:rPr lang="it-IT" smtClean="0"/>
              <a:t>13/09/2022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D2C684-B13E-454C-8B69-53B1E56FF4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4135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2C684-B13E-454C-8B69-53B1E56FF47E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0869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89811" y="6933588"/>
            <a:ext cx="13708378" cy="232471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-769546" y="2928322"/>
            <a:ext cx="19827093" cy="1719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950"/>
              </a:lnSpc>
            </a:pPr>
            <a:r>
              <a:rPr lang="en-US" sz="12950" spc="-129">
                <a:solidFill>
                  <a:srgbClr val="050A30"/>
                </a:solidFill>
                <a:latin typeface="DM Sans Bold"/>
              </a:rPr>
              <a:t>Who's Walking?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326257" y="981075"/>
            <a:ext cx="393304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50A30"/>
                </a:solidFill>
                <a:latin typeface="DM Sans"/>
              </a:rPr>
              <a:t>September 14, 2022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981075"/>
            <a:ext cx="107458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50A30"/>
                </a:solidFill>
                <a:latin typeface="DM Sans"/>
              </a:rPr>
              <a:t>G21: Cruoglio Antonella - Iovino Giuliana - Mascolo Davide - Napoli Mario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88731" y="4652327"/>
            <a:ext cx="811053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50A30"/>
                </a:solidFill>
                <a:latin typeface="Open Sans"/>
              </a:rPr>
              <a:t>Statistical Learning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1633" y="2511821"/>
            <a:ext cx="17384733" cy="7373171"/>
            <a:chOff x="0" y="0"/>
            <a:chExt cx="9620467" cy="40802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20467" cy="4080209"/>
            </a:xfrm>
            <a:custGeom>
              <a:avLst/>
              <a:gdLst/>
              <a:ahLst/>
              <a:cxnLst/>
              <a:rect l="l" t="t" r="r" b="b"/>
              <a:pathLst>
                <a:path w="9620467" h="4080209">
                  <a:moveTo>
                    <a:pt x="9496007" y="4080209"/>
                  </a:moveTo>
                  <a:lnTo>
                    <a:pt x="124460" y="4080209"/>
                  </a:lnTo>
                  <a:cubicBezTo>
                    <a:pt x="55880" y="4080209"/>
                    <a:pt x="0" y="4024329"/>
                    <a:pt x="0" y="395574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96007" y="0"/>
                  </a:lnTo>
                  <a:cubicBezTo>
                    <a:pt x="9564587" y="0"/>
                    <a:pt x="9620467" y="55880"/>
                    <a:pt x="9620467" y="124460"/>
                  </a:cubicBezTo>
                  <a:lnTo>
                    <a:pt x="9620467" y="3955749"/>
                  </a:lnTo>
                  <a:cubicBezTo>
                    <a:pt x="9620467" y="4024329"/>
                    <a:pt x="9564587" y="4080209"/>
                    <a:pt x="9496007" y="4080209"/>
                  </a:cubicBezTo>
                  <a:close/>
                </a:path>
              </a:pathLst>
            </a:custGeom>
            <a:solidFill>
              <a:srgbClr val="CAE8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15090" y="3281389"/>
            <a:ext cx="5061072" cy="291701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5090" y="8593224"/>
            <a:ext cx="12385026" cy="1670393"/>
            <a:chOff x="0" y="0"/>
            <a:chExt cx="16513368" cy="222719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6513368" cy="2227191"/>
              <a:chOff x="0" y="0"/>
              <a:chExt cx="8013723" cy="10808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013722" cy="1080827"/>
              </a:xfrm>
              <a:custGeom>
                <a:avLst/>
                <a:gdLst/>
                <a:ahLst/>
                <a:cxnLst/>
                <a:rect l="l" t="t" r="r" b="b"/>
                <a:pathLst>
                  <a:path w="8013722" h="1080827">
                    <a:moveTo>
                      <a:pt x="7889263" y="1080827"/>
                    </a:moveTo>
                    <a:lnTo>
                      <a:pt x="124460" y="1080827"/>
                    </a:lnTo>
                    <a:cubicBezTo>
                      <a:pt x="55880" y="1080827"/>
                      <a:pt x="0" y="1024947"/>
                      <a:pt x="0" y="95636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7889263" y="0"/>
                    </a:lnTo>
                    <a:cubicBezTo>
                      <a:pt x="7957843" y="0"/>
                      <a:pt x="8013722" y="55880"/>
                      <a:pt x="8013722" y="124460"/>
                    </a:cubicBezTo>
                    <a:lnTo>
                      <a:pt x="8013722" y="956367"/>
                    </a:lnTo>
                    <a:cubicBezTo>
                      <a:pt x="8013722" y="1024947"/>
                      <a:pt x="7957843" y="1080827"/>
                      <a:pt x="7889263" y="1080827"/>
                    </a:cubicBezTo>
                    <a:close/>
                  </a:path>
                </a:pathLst>
              </a:custGeom>
              <a:solidFill>
                <a:srgbClr val="5CB6F9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1404278" y="468143"/>
              <a:ext cx="13704812" cy="13385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58"/>
                </a:lnSpc>
              </a:pPr>
              <a:r>
                <a:rPr lang="en-US" sz="2558">
                  <a:solidFill>
                    <a:srgbClr val="050A30"/>
                  </a:solidFill>
                  <a:latin typeface="DM Sans"/>
                </a:rPr>
                <a:t>Individual windows may overlap in time in order to reduce the loss of information at the edges of the window; </a:t>
              </a:r>
            </a:p>
            <a:p>
              <a:pPr algn="ctr">
                <a:lnSpc>
                  <a:spcPts val="2558"/>
                </a:lnSpc>
              </a:pPr>
              <a:r>
                <a:rPr lang="en-US" sz="2558">
                  <a:solidFill>
                    <a:srgbClr val="050A30"/>
                  </a:solidFill>
                  <a:latin typeface="DM Sans"/>
                </a:rPr>
                <a:t>the overlap between windows is set to be at </a:t>
              </a:r>
              <a:r>
                <a:rPr lang="en-US" sz="2558">
                  <a:solidFill>
                    <a:srgbClr val="050A30"/>
                  </a:solidFill>
                  <a:latin typeface="DM Sans Bold"/>
                </a:rPr>
                <a:t>50%</a:t>
              </a:r>
              <a:r>
                <a:rPr lang="en-US" sz="2558">
                  <a:solidFill>
                    <a:srgbClr val="050A30"/>
                  </a:solidFill>
                  <a:latin typeface="DM Sans"/>
                </a:rPr>
                <a:t>.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14268" y="3663122"/>
            <a:ext cx="9264778" cy="4434116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451633" y="541314"/>
            <a:ext cx="7002283" cy="1420545"/>
            <a:chOff x="0" y="0"/>
            <a:chExt cx="9336377" cy="189406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95250"/>
              <a:ext cx="9336377" cy="121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7699"/>
                </a:lnSpc>
                <a:spcBef>
                  <a:spcPct val="0"/>
                </a:spcBef>
              </a:pPr>
              <a:r>
                <a:rPr lang="en-US" sz="5499" spc="-54">
                  <a:solidFill>
                    <a:srgbClr val="050A30"/>
                  </a:solidFill>
                  <a:latin typeface="DM Sans Bold"/>
                </a:rPr>
                <a:t>Windowing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186459"/>
              <a:ext cx="9336377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50A30"/>
                  </a:solidFill>
                  <a:latin typeface="DM Sans"/>
                </a:rPr>
                <a:t>With Overlapping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59493" y="3615497"/>
            <a:ext cx="3972267" cy="1627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6"/>
              </a:lnSpc>
            </a:pPr>
            <a:r>
              <a:rPr lang="en-US" sz="2304">
                <a:solidFill>
                  <a:srgbClr val="050A30"/>
                </a:solidFill>
                <a:latin typeface="DM Sans"/>
              </a:rPr>
              <a:t>With this technique we divide the dataset</a:t>
            </a:r>
          </a:p>
          <a:p>
            <a:pPr algn="ctr">
              <a:lnSpc>
                <a:spcPts val="3226"/>
              </a:lnSpc>
            </a:pPr>
            <a:r>
              <a:rPr lang="en-US" sz="2304">
                <a:solidFill>
                  <a:srgbClr val="050A30"/>
                </a:solidFill>
                <a:latin typeface="DM Sans"/>
              </a:rPr>
              <a:t>into smaller sets, in order to create </a:t>
            </a:r>
            <a:r>
              <a:rPr lang="en-US" sz="2304">
                <a:solidFill>
                  <a:srgbClr val="050A30"/>
                </a:solidFill>
                <a:latin typeface="DM Sans Bold"/>
              </a:rPr>
              <a:t>new features</a:t>
            </a:r>
            <a:r>
              <a:rPr lang="en-US" sz="2304">
                <a:solidFill>
                  <a:srgbClr val="050A30"/>
                </a:solidFill>
                <a:latin typeface="DM Sans"/>
              </a:rPr>
              <a:t>.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15749" y="2371040"/>
            <a:ext cx="7128251" cy="1209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000"/>
              </a:lnSpc>
            </a:pPr>
            <a:r>
              <a:rPr lang="en-US" sz="9000" spc="-90">
                <a:solidFill>
                  <a:srgbClr val="050A30"/>
                </a:solidFill>
                <a:latin typeface="DM Sans"/>
              </a:rPr>
              <a:t>New Features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015749" y="3862799"/>
            <a:ext cx="6702794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</a:pPr>
            <a:r>
              <a:rPr lang="en-US" sz="2400">
                <a:solidFill>
                  <a:srgbClr val="050A30"/>
                </a:solidFill>
                <a:latin typeface="DM Sans"/>
              </a:rPr>
              <a:t>We propose to extract the following features: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139309" y="4789077"/>
            <a:ext cx="3753097" cy="371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039"/>
              </a:lnSpc>
              <a:spcBef>
                <a:spcPct val="0"/>
              </a:spcBef>
            </a:pPr>
            <a:r>
              <a:rPr lang="en-US" sz="2171">
                <a:solidFill>
                  <a:srgbClr val="050A30"/>
                </a:solidFill>
                <a:latin typeface="DM Sans"/>
              </a:rPr>
              <a:t>Mean of the Acceleration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39309" y="5755533"/>
            <a:ext cx="4237236" cy="750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039"/>
              </a:lnSpc>
              <a:spcBef>
                <a:spcPct val="0"/>
              </a:spcBef>
            </a:pPr>
            <a:r>
              <a:rPr lang="en-US" sz="2171">
                <a:solidFill>
                  <a:srgbClr val="050A30"/>
                </a:solidFill>
                <a:latin typeface="DM Sans"/>
              </a:rPr>
              <a:t>Standard Deviation of the Acceleration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39309" y="6956465"/>
            <a:ext cx="4237236" cy="750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039"/>
              </a:lnSpc>
              <a:spcBef>
                <a:spcPct val="0"/>
              </a:spcBef>
            </a:pPr>
            <a:r>
              <a:rPr lang="en-US" sz="2171">
                <a:solidFill>
                  <a:srgbClr val="050A30"/>
                </a:solidFill>
                <a:latin typeface="DM Sans"/>
              </a:rPr>
              <a:t>Root Mean Square of the Acceleration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015749" y="4598268"/>
            <a:ext cx="800882" cy="800882"/>
            <a:chOff x="0" y="0"/>
            <a:chExt cx="1067843" cy="1067843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067843" cy="1067843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2229D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284059" y="259366"/>
              <a:ext cx="522706" cy="6101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82"/>
                </a:lnSpc>
              </a:pPr>
              <a:r>
                <a:rPr lang="en-US" sz="3256">
                  <a:solidFill>
                    <a:srgbClr val="F4F6FC"/>
                  </a:solidFill>
                  <a:latin typeface="DM Sans Bold"/>
                </a:rPr>
                <a:t>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015749" y="5754308"/>
            <a:ext cx="800882" cy="800882"/>
            <a:chOff x="0" y="0"/>
            <a:chExt cx="1067843" cy="1067843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067843" cy="1067843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2229D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284059" y="266479"/>
              <a:ext cx="522706" cy="6101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82"/>
                </a:lnSpc>
              </a:pPr>
              <a:r>
                <a:rPr lang="en-US" sz="3256">
                  <a:solidFill>
                    <a:srgbClr val="F4F6FC"/>
                  </a:solidFill>
                  <a:latin typeface="DM Sans Bold"/>
                </a:rPr>
                <a:t>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015749" y="6955240"/>
            <a:ext cx="800882" cy="800882"/>
            <a:chOff x="0" y="0"/>
            <a:chExt cx="1067843" cy="1067843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1067843" cy="1067843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2229D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284059" y="266479"/>
              <a:ext cx="522706" cy="6101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82"/>
                </a:lnSpc>
              </a:pPr>
              <a:r>
                <a:rPr lang="en-US" sz="3256">
                  <a:solidFill>
                    <a:srgbClr val="F4F6FC"/>
                  </a:solidFill>
                  <a:latin typeface="DM Sans Bold"/>
                </a:rPr>
                <a:t>3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3326257" y="981075"/>
            <a:ext cx="393304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050A30"/>
                </a:solidFill>
                <a:latin typeface="DM Sans"/>
              </a:rPr>
              <a:t>September 14, 2022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981075"/>
            <a:ext cx="1183022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50A30"/>
                </a:solidFill>
                <a:latin typeface="DM Sans"/>
              </a:rPr>
              <a:t>G21: Cruoglio Antonella - Iovino Giuliana - Mascolo Davide - Napoli Mario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139309" y="8157397"/>
            <a:ext cx="4237236" cy="750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039"/>
              </a:lnSpc>
              <a:spcBef>
                <a:spcPct val="0"/>
              </a:spcBef>
            </a:pPr>
            <a:r>
              <a:rPr lang="en-US" sz="2171">
                <a:solidFill>
                  <a:srgbClr val="050A30"/>
                </a:solidFill>
                <a:latin typeface="DM Sans"/>
              </a:rPr>
              <a:t>Absolute Difference of the Acceleration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015749" y="8156173"/>
            <a:ext cx="800882" cy="800882"/>
            <a:chOff x="0" y="0"/>
            <a:chExt cx="1067843" cy="1067843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067843" cy="1067843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2229D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284059" y="266479"/>
              <a:ext cx="522706" cy="6101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82"/>
                </a:lnSpc>
              </a:pPr>
              <a:r>
                <a:rPr lang="en-US" sz="3256">
                  <a:solidFill>
                    <a:srgbClr val="F4F6FC"/>
                  </a:solidFill>
                  <a:latin typeface="DM Sans Bold"/>
                </a:rPr>
                <a:t>4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1811000" y="4598268"/>
            <a:ext cx="5027409" cy="1722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050A30"/>
                </a:solidFill>
                <a:latin typeface="DM Sans"/>
              </a:rPr>
              <a:t>These statistics are computed on each of the three axes (X, Y and Z).</a:t>
            </a:r>
          </a:p>
          <a:p>
            <a:pPr>
              <a:lnSpc>
                <a:spcPts val="3359"/>
              </a:lnSpc>
            </a:pPr>
            <a:endParaRPr lang="en-US" sz="2400" dirty="0">
              <a:solidFill>
                <a:srgbClr val="050A30"/>
              </a:solidFill>
              <a:latin typeface="DM Sans"/>
            </a:endParaRPr>
          </a:p>
          <a:p>
            <a:pPr marL="0" lvl="0" indent="0">
              <a:lnSpc>
                <a:spcPts val="3359"/>
              </a:lnSpc>
            </a:pPr>
            <a:r>
              <a:rPr lang="en-US" sz="2400" dirty="0">
                <a:solidFill>
                  <a:srgbClr val="050A30"/>
                </a:solidFill>
                <a:latin typeface="DM Sans"/>
              </a:rPr>
              <a:t>So we obtain a total of </a:t>
            </a:r>
            <a:r>
              <a:rPr lang="en-US" sz="2400" dirty="0">
                <a:solidFill>
                  <a:srgbClr val="050A30"/>
                </a:solidFill>
                <a:latin typeface="DM Sans Bold"/>
              </a:rPr>
              <a:t>12 variables.</a:t>
            </a:r>
          </a:p>
        </p:txBody>
      </p:sp>
      <p:pic>
        <p:nvPicPr>
          <p:cNvPr id="1026" name="Picture 2" descr="Arithmetic Mean -- from Wolfram MathWorld">
            <a:extLst>
              <a:ext uri="{FF2B5EF4-FFF2-40B4-BE49-F238E27FC236}">
                <a16:creationId xmlns:a16="http://schemas.microsoft.com/office/drawing/2014/main" id="{0F63CF2C-80AB-9DF4-D756-A933CE4DC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316" y="4704845"/>
            <a:ext cx="1303196" cy="81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andard Deviation Definition">
            <a:extLst>
              <a:ext uri="{FF2B5EF4-FFF2-40B4-BE49-F238E27FC236}">
                <a16:creationId xmlns:a16="http://schemas.microsoft.com/office/drawing/2014/main" id="{4A52836E-AF87-1FB8-517A-085274D1C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316" y="5812259"/>
            <a:ext cx="1682592" cy="95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F8FCEE7B-47DF-2385-C9A2-E7C5590EF5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84" t="-6317"/>
          <a:stretch/>
        </p:blipFill>
        <p:spPr>
          <a:xfrm>
            <a:off x="7493605" y="7031580"/>
            <a:ext cx="2471205" cy="648201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BECFC23E-2C29-99A2-1F0C-C6DA3F7264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605" y="8006138"/>
            <a:ext cx="2099481" cy="75080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326257" y="981075"/>
            <a:ext cx="393304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050A30"/>
                </a:solidFill>
                <a:latin typeface="DM Sans"/>
              </a:rPr>
              <a:t>September 14, 2022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981075"/>
            <a:ext cx="1183022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50A30"/>
                </a:solidFill>
                <a:latin typeface="DM Sans"/>
              </a:rPr>
              <a:t>G21: Cruoglio Antonella - Iovino Giuliana - Mascolo Davide - Napoli Mario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2D9A799-1AA2-567A-82FD-3D0397CB9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044" y="1866900"/>
            <a:ext cx="14967911" cy="7772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6841" y="4117401"/>
            <a:ext cx="3086739" cy="3262145"/>
            <a:chOff x="0" y="0"/>
            <a:chExt cx="1044156" cy="11034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156" cy="1103491"/>
            </a:xfrm>
            <a:custGeom>
              <a:avLst/>
              <a:gdLst/>
              <a:ahLst/>
              <a:cxnLst/>
              <a:rect l="l" t="t" r="r" b="b"/>
              <a:pathLst>
                <a:path w="1044156" h="1103491">
                  <a:moveTo>
                    <a:pt x="919696" y="1103491"/>
                  </a:moveTo>
                  <a:lnTo>
                    <a:pt x="124460" y="1103491"/>
                  </a:lnTo>
                  <a:cubicBezTo>
                    <a:pt x="55880" y="1103491"/>
                    <a:pt x="0" y="1047611"/>
                    <a:pt x="0" y="97903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19696" y="0"/>
                  </a:lnTo>
                  <a:cubicBezTo>
                    <a:pt x="988276" y="0"/>
                    <a:pt x="1044156" y="55880"/>
                    <a:pt x="1044156" y="124460"/>
                  </a:cubicBezTo>
                  <a:lnTo>
                    <a:pt x="1044156" y="979031"/>
                  </a:lnTo>
                  <a:cubicBezTo>
                    <a:pt x="1044156" y="1047611"/>
                    <a:pt x="988276" y="1103491"/>
                    <a:pt x="919696" y="1103491"/>
                  </a:cubicBezTo>
                  <a:close/>
                </a:path>
              </a:pathLst>
            </a:custGeom>
            <a:solidFill>
              <a:srgbClr val="12229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33271" y="2907454"/>
            <a:ext cx="2410074" cy="1441876"/>
            <a:chOff x="0" y="0"/>
            <a:chExt cx="3213432" cy="1922502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3213432" cy="1922502"/>
              <a:chOff x="0" y="0"/>
              <a:chExt cx="2030748" cy="1214936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030748" cy="1214937"/>
              </a:xfrm>
              <a:custGeom>
                <a:avLst/>
                <a:gdLst/>
                <a:ahLst/>
                <a:cxnLst/>
                <a:rect l="l" t="t" r="r" b="b"/>
                <a:pathLst>
                  <a:path w="2030748" h="1214937">
                    <a:moveTo>
                      <a:pt x="1906288" y="1214936"/>
                    </a:moveTo>
                    <a:lnTo>
                      <a:pt x="124460" y="1214936"/>
                    </a:lnTo>
                    <a:cubicBezTo>
                      <a:pt x="55880" y="1214936"/>
                      <a:pt x="0" y="1159056"/>
                      <a:pt x="0" y="109047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906288" y="0"/>
                    </a:lnTo>
                    <a:cubicBezTo>
                      <a:pt x="1974868" y="0"/>
                      <a:pt x="2030748" y="55880"/>
                      <a:pt x="2030748" y="124460"/>
                    </a:cubicBezTo>
                    <a:lnTo>
                      <a:pt x="2030748" y="1090476"/>
                    </a:lnTo>
                    <a:cubicBezTo>
                      <a:pt x="2030748" y="1159056"/>
                      <a:pt x="1974868" y="1214937"/>
                      <a:pt x="1906288" y="1214937"/>
                    </a:cubicBezTo>
                    <a:close/>
                  </a:path>
                </a:pathLst>
              </a:custGeom>
              <a:solidFill>
                <a:srgbClr val="CAE8FF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451915" y="311042"/>
              <a:ext cx="2417868" cy="1358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56"/>
                </a:lnSpc>
              </a:pPr>
              <a:r>
                <a:rPr lang="en-US" sz="3856" spc="-38">
                  <a:solidFill>
                    <a:srgbClr val="050A30"/>
                  </a:solidFill>
                  <a:latin typeface="DM Sans Bold"/>
                </a:rPr>
                <a:t>The Models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207904" y="4117401"/>
            <a:ext cx="3153121" cy="3262145"/>
            <a:chOff x="0" y="0"/>
            <a:chExt cx="1066611" cy="110349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66611" cy="1103491"/>
            </a:xfrm>
            <a:custGeom>
              <a:avLst/>
              <a:gdLst/>
              <a:ahLst/>
              <a:cxnLst/>
              <a:rect l="l" t="t" r="r" b="b"/>
              <a:pathLst>
                <a:path w="1066611" h="1103491">
                  <a:moveTo>
                    <a:pt x="942151" y="1103491"/>
                  </a:moveTo>
                  <a:lnTo>
                    <a:pt x="124460" y="1103491"/>
                  </a:lnTo>
                  <a:cubicBezTo>
                    <a:pt x="55880" y="1103491"/>
                    <a:pt x="0" y="1047611"/>
                    <a:pt x="0" y="97903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2151" y="0"/>
                  </a:lnTo>
                  <a:cubicBezTo>
                    <a:pt x="1010731" y="0"/>
                    <a:pt x="1066611" y="55880"/>
                    <a:pt x="1066611" y="124460"/>
                  </a:cubicBezTo>
                  <a:lnTo>
                    <a:pt x="1066611" y="979031"/>
                  </a:lnTo>
                  <a:cubicBezTo>
                    <a:pt x="1066611" y="1047611"/>
                    <a:pt x="1010731" y="1103491"/>
                    <a:pt x="942151" y="1103491"/>
                  </a:cubicBezTo>
                  <a:close/>
                </a:path>
              </a:pathLst>
            </a:custGeom>
            <a:solidFill>
              <a:srgbClr val="12229D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4383457" y="4117401"/>
            <a:ext cx="3097703" cy="3262145"/>
            <a:chOff x="0" y="0"/>
            <a:chExt cx="1047865" cy="110349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47865" cy="1103491"/>
            </a:xfrm>
            <a:custGeom>
              <a:avLst/>
              <a:gdLst/>
              <a:ahLst/>
              <a:cxnLst/>
              <a:rect l="l" t="t" r="r" b="b"/>
              <a:pathLst>
                <a:path w="1047865" h="1103491">
                  <a:moveTo>
                    <a:pt x="923405" y="1103491"/>
                  </a:moveTo>
                  <a:lnTo>
                    <a:pt x="124460" y="1103491"/>
                  </a:lnTo>
                  <a:cubicBezTo>
                    <a:pt x="55880" y="1103491"/>
                    <a:pt x="0" y="1047611"/>
                    <a:pt x="0" y="97903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23405" y="0"/>
                  </a:lnTo>
                  <a:cubicBezTo>
                    <a:pt x="991985" y="0"/>
                    <a:pt x="1047865" y="55880"/>
                    <a:pt x="1047865" y="124460"/>
                  </a:cubicBezTo>
                  <a:lnTo>
                    <a:pt x="1047865" y="979031"/>
                  </a:lnTo>
                  <a:cubicBezTo>
                    <a:pt x="1047865" y="1047611"/>
                    <a:pt x="991985" y="1103491"/>
                    <a:pt x="923405" y="1103491"/>
                  </a:cubicBezTo>
                  <a:close/>
                </a:path>
              </a:pathLst>
            </a:custGeom>
            <a:solidFill>
              <a:srgbClr val="12229D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1088431" y="4117401"/>
            <a:ext cx="2980701" cy="3262145"/>
            <a:chOff x="0" y="0"/>
            <a:chExt cx="1008286" cy="110349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08286" cy="1103491"/>
            </a:xfrm>
            <a:custGeom>
              <a:avLst/>
              <a:gdLst/>
              <a:ahLst/>
              <a:cxnLst/>
              <a:rect l="l" t="t" r="r" b="b"/>
              <a:pathLst>
                <a:path w="1008286" h="1103491">
                  <a:moveTo>
                    <a:pt x="883826" y="1103491"/>
                  </a:moveTo>
                  <a:lnTo>
                    <a:pt x="124460" y="1103491"/>
                  </a:lnTo>
                  <a:cubicBezTo>
                    <a:pt x="55880" y="1103491"/>
                    <a:pt x="0" y="1047611"/>
                    <a:pt x="0" y="97903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83826" y="0"/>
                  </a:lnTo>
                  <a:cubicBezTo>
                    <a:pt x="952406" y="0"/>
                    <a:pt x="1008286" y="55880"/>
                    <a:pt x="1008286" y="124460"/>
                  </a:cubicBezTo>
                  <a:lnTo>
                    <a:pt x="1008286" y="979031"/>
                  </a:lnTo>
                  <a:cubicBezTo>
                    <a:pt x="1008286" y="1047611"/>
                    <a:pt x="952406" y="1103491"/>
                    <a:pt x="883826" y="1103491"/>
                  </a:cubicBezTo>
                  <a:close/>
                </a:path>
              </a:pathLst>
            </a:custGeom>
            <a:solidFill>
              <a:srgbClr val="12229D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7674703" y="4117401"/>
            <a:ext cx="3099404" cy="3262145"/>
            <a:chOff x="0" y="0"/>
            <a:chExt cx="1048440" cy="110349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48440" cy="1103491"/>
            </a:xfrm>
            <a:custGeom>
              <a:avLst/>
              <a:gdLst/>
              <a:ahLst/>
              <a:cxnLst/>
              <a:rect l="l" t="t" r="r" b="b"/>
              <a:pathLst>
                <a:path w="1048440" h="1103491">
                  <a:moveTo>
                    <a:pt x="923980" y="1103491"/>
                  </a:moveTo>
                  <a:lnTo>
                    <a:pt x="124460" y="1103491"/>
                  </a:lnTo>
                  <a:cubicBezTo>
                    <a:pt x="55880" y="1103491"/>
                    <a:pt x="0" y="1047611"/>
                    <a:pt x="0" y="97903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23980" y="0"/>
                  </a:lnTo>
                  <a:cubicBezTo>
                    <a:pt x="992560" y="0"/>
                    <a:pt x="1048440" y="55880"/>
                    <a:pt x="1048440" y="124460"/>
                  </a:cubicBezTo>
                  <a:lnTo>
                    <a:pt x="1048440" y="979031"/>
                  </a:lnTo>
                  <a:cubicBezTo>
                    <a:pt x="1048440" y="1047611"/>
                    <a:pt x="992560" y="1103491"/>
                    <a:pt x="923980" y="1103491"/>
                  </a:cubicBezTo>
                  <a:close/>
                </a:path>
              </a:pathLst>
            </a:custGeom>
            <a:solidFill>
              <a:srgbClr val="12229D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212058" y="5231584"/>
            <a:ext cx="2248644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00" dirty="0">
                <a:solidFill>
                  <a:srgbClr val="F4F6FC"/>
                </a:solidFill>
                <a:latin typeface="Open Sans Extra Bold"/>
              </a:rPr>
              <a:t>Multinomial</a:t>
            </a:r>
          </a:p>
          <a:p>
            <a:pPr algn="ctr">
              <a:lnSpc>
                <a:spcPts val="3919"/>
              </a:lnSpc>
            </a:pPr>
            <a:r>
              <a:rPr lang="en-US" sz="2700" dirty="0">
                <a:solidFill>
                  <a:srgbClr val="F4F6FC"/>
                </a:solidFill>
                <a:latin typeface="Open Sans Extra Bold"/>
              </a:rPr>
              <a:t>Logit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176708" y="5231584"/>
            <a:ext cx="1511201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00" dirty="0">
                <a:solidFill>
                  <a:srgbClr val="F4F6FC"/>
                </a:solidFill>
                <a:latin typeface="Open Sans Extra Bold"/>
              </a:rPr>
              <a:t>Random</a:t>
            </a:r>
          </a:p>
          <a:p>
            <a:pPr algn="ctr">
              <a:lnSpc>
                <a:spcPts val="3919"/>
              </a:lnSpc>
            </a:pPr>
            <a:r>
              <a:rPr lang="en-US" sz="2700" dirty="0">
                <a:solidFill>
                  <a:srgbClr val="F4F6FC"/>
                </a:solidFill>
                <a:latin typeface="Open Sans Extra Bold"/>
              </a:rPr>
              <a:t>Forest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794308" y="4983934"/>
            <a:ext cx="1568946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00" dirty="0">
                <a:solidFill>
                  <a:srgbClr val="F4F6FC"/>
                </a:solidFill>
                <a:latin typeface="Open Sans Extra Bold"/>
              </a:rPr>
              <a:t>Support </a:t>
            </a:r>
          </a:p>
          <a:p>
            <a:pPr algn="ctr">
              <a:lnSpc>
                <a:spcPts val="3919"/>
              </a:lnSpc>
            </a:pPr>
            <a:r>
              <a:rPr lang="en-US" sz="2700" dirty="0">
                <a:solidFill>
                  <a:srgbClr val="F4F6FC"/>
                </a:solidFill>
                <a:latin typeface="Open Sans Extra Bold"/>
              </a:rPr>
              <a:t>Vector</a:t>
            </a:r>
          </a:p>
          <a:p>
            <a:pPr algn="ctr">
              <a:lnSpc>
                <a:spcPts val="3919"/>
              </a:lnSpc>
            </a:pPr>
            <a:r>
              <a:rPr lang="en-US" sz="2700" dirty="0">
                <a:solidFill>
                  <a:srgbClr val="F4F6FC"/>
                </a:solidFill>
                <a:latin typeface="Open Sans Extra Bold"/>
              </a:rPr>
              <a:t>Machine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244177" y="5231584"/>
            <a:ext cx="1927473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00" dirty="0">
                <a:solidFill>
                  <a:srgbClr val="F4F6FC"/>
                </a:solidFill>
                <a:latin typeface="Open Sans Extra Bold"/>
              </a:rPr>
              <a:t>K-Nearest </a:t>
            </a:r>
          </a:p>
          <a:p>
            <a:pPr algn="ctr">
              <a:lnSpc>
                <a:spcPts val="3919"/>
              </a:lnSpc>
            </a:pPr>
            <a:r>
              <a:rPr lang="en-US" sz="2700" dirty="0">
                <a:solidFill>
                  <a:srgbClr val="F4F6FC"/>
                </a:solidFill>
                <a:latin typeface="Open Sans Extra Bold"/>
              </a:rPr>
              <a:t>Neighbor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597933" y="4983934"/>
            <a:ext cx="2373064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00" dirty="0">
                <a:solidFill>
                  <a:srgbClr val="F4F6FC"/>
                </a:solidFill>
                <a:latin typeface="Open Sans Extra Bold"/>
              </a:rPr>
              <a:t>Linear</a:t>
            </a:r>
          </a:p>
          <a:p>
            <a:pPr algn="ctr">
              <a:lnSpc>
                <a:spcPts val="3919"/>
              </a:lnSpc>
            </a:pPr>
            <a:r>
              <a:rPr lang="en-US" sz="2700" dirty="0">
                <a:solidFill>
                  <a:srgbClr val="F4F6FC"/>
                </a:solidFill>
                <a:latin typeface="Open Sans Extra Bold"/>
              </a:rPr>
              <a:t>Discriminant</a:t>
            </a:r>
          </a:p>
          <a:p>
            <a:pPr algn="ctr">
              <a:lnSpc>
                <a:spcPts val="3919"/>
              </a:lnSpc>
            </a:pPr>
            <a:r>
              <a:rPr lang="en-US" sz="2700" dirty="0">
                <a:solidFill>
                  <a:srgbClr val="F4F6FC"/>
                </a:solidFill>
                <a:latin typeface="Open Sans Extra Bold"/>
              </a:rPr>
              <a:t>Analysis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10677" y="2035616"/>
            <a:ext cx="7895984" cy="1981813"/>
            <a:chOff x="0" y="0"/>
            <a:chExt cx="10527978" cy="264241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5140" b="15140"/>
            <a:stretch>
              <a:fillRect/>
            </a:stretch>
          </p:blipFill>
          <p:spPr>
            <a:xfrm>
              <a:off x="0" y="0"/>
              <a:ext cx="10527978" cy="2642417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1506664" y="307748"/>
              <a:ext cx="7514650" cy="970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60"/>
                </a:lnSpc>
              </a:pPr>
              <a:r>
                <a:rPr lang="en-US" sz="5200">
                  <a:solidFill>
                    <a:srgbClr val="050A30"/>
                  </a:solidFill>
                  <a:latin typeface="DM Sans"/>
                </a:rPr>
                <a:t>Validation Method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r="894" b="24672"/>
          <a:stretch>
            <a:fillRect/>
          </a:stretch>
        </p:blipFill>
        <p:spPr>
          <a:xfrm>
            <a:off x="6176910" y="6546215"/>
            <a:ext cx="873869" cy="66420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326257" y="981075"/>
            <a:ext cx="393304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050A30"/>
                </a:solidFill>
                <a:latin typeface="DM Sans"/>
              </a:rPr>
              <a:t>September 14, 2022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81075"/>
            <a:ext cx="1117028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50A30"/>
                </a:solidFill>
                <a:latin typeface="DM Sans"/>
              </a:rPr>
              <a:t>G21: Cruoglio Antonella - Iovino Giuliana - Mascolo Davide - Napoli Mario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0677" y="4164922"/>
            <a:ext cx="11715580" cy="90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799">
                <a:solidFill>
                  <a:srgbClr val="050A30"/>
                </a:solidFill>
                <a:latin typeface="DM Sans"/>
              </a:rPr>
              <a:t>Split the data into </a:t>
            </a:r>
            <a:r>
              <a:rPr lang="en-US" sz="2799">
                <a:solidFill>
                  <a:srgbClr val="050A30"/>
                </a:solidFill>
                <a:latin typeface="DM Sans Bold"/>
              </a:rPr>
              <a:t>Train (80%)</a:t>
            </a:r>
            <a:r>
              <a:rPr lang="en-US" sz="2799">
                <a:solidFill>
                  <a:srgbClr val="050A30"/>
                </a:solidFill>
                <a:latin typeface="DM Sans"/>
              </a:rPr>
              <a:t> and</a:t>
            </a:r>
            <a:r>
              <a:rPr lang="en-US" sz="2799">
                <a:solidFill>
                  <a:srgbClr val="050A30"/>
                </a:solidFill>
                <a:latin typeface="DM Sans Bold"/>
              </a:rPr>
              <a:t> Test (20%)</a:t>
            </a:r>
          </a:p>
          <a:p>
            <a:pPr marL="0" lvl="0" indent="0" algn="l">
              <a:lnSpc>
                <a:spcPts val="3639"/>
              </a:lnSpc>
            </a:pPr>
            <a:r>
              <a:rPr lang="en-US" sz="2799">
                <a:solidFill>
                  <a:srgbClr val="050A30"/>
                </a:solidFill>
                <a:latin typeface="DM Sans"/>
              </a:rPr>
              <a:t>Preserving the distribution of the outcome.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0677" y="5739083"/>
            <a:ext cx="14177113" cy="1364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799">
                <a:solidFill>
                  <a:srgbClr val="050A30"/>
                </a:solidFill>
                <a:latin typeface="DM Sans Bold"/>
              </a:rPr>
              <a:t>K-Fold Cross Validation </a:t>
            </a:r>
            <a:r>
              <a:rPr lang="en-US" sz="2799">
                <a:solidFill>
                  <a:srgbClr val="050A30"/>
                </a:solidFill>
                <a:latin typeface="DM Sans"/>
              </a:rPr>
              <a:t>with K = 5, to find the best hyperparameters.</a:t>
            </a:r>
          </a:p>
          <a:p>
            <a:pPr>
              <a:lnSpc>
                <a:spcPts val="3639"/>
              </a:lnSpc>
            </a:pPr>
            <a:endParaRPr lang="en-US" sz="2799">
              <a:solidFill>
                <a:srgbClr val="050A30"/>
              </a:solidFill>
              <a:latin typeface="DM Sans"/>
            </a:endParaRPr>
          </a:p>
          <a:p>
            <a:pPr marL="0" lvl="0" indent="0" algn="l">
              <a:lnSpc>
                <a:spcPts val="3639"/>
              </a:lnSpc>
            </a:pPr>
            <a:r>
              <a:rPr lang="en-US" sz="2799">
                <a:solidFill>
                  <a:srgbClr val="050A30"/>
                </a:solidFill>
                <a:latin typeface="DM Sans Italics"/>
              </a:rPr>
              <a:t>For Random Forest mtry =       p    where p = number of features and ntree = 500.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10677" y="7770445"/>
            <a:ext cx="11715580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</a:pPr>
            <a:r>
              <a:rPr lang="en-US" sz="2799">
                <a:solidFill>
                  <a:srgbClr val="050A30"/>
                </a:solidFill>
                <a:latin typeface="DM Sans"/>
              </a:rPr>
              <a:t>Evaluation score: </a:t>
            </a:r>
            <a:r>
              <a:rPr lang="en-US" sz="2799">
                <a:solidFill>
                  <a:srgbClr val="050A30"/>
                </a:solidFill>
                <a:latin typeface="DM Sans Bold"/>
              </a:rPr>
              <a:t>Accuracy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10677" y="2035616"/>
            <a:ext cx="5932687" cy="1981813"/>
            <a:chOff x="0" y="0"/>
            <a:chExt cx="7910250" cy="264241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604" b="3604"/>
            <a:stretch>
              <a:fillRect/>
            </a:stretch>
          </p:blipFill>
          <p:spPr>
            <a:xfrm>
              <a:off x="0" y="0"/>
              <a:ext cx="7910250" cy="2642417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1132040" y="307748"/>
              <a:ext cx="5646170" cy="970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60"/>
                </a:lnSpc>
              </a:pPr>
              <a:r>
                <a:rPr lang="en-US" sz="5200">
                  <a:solidFill>
                    <a:srgbClr val="050A30"/>
                  </a:solidFill>
                  <a:latin typeface="DM Sans"/>
                </a:rPr>
                <a:t>Window Size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326257" y="981075"/>
            <a:ext cx="393304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050A30"/>
                </a:solidFill>
                <a:latin typeface="DM Sans"/>
              </a:rPr>
              <a:t>September 14, 2022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81075"/>
            <a:ext cx="1174222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50A30"/>
                </a:solidFill>
                <a:latin typeface="DM Sans"/>
              </a:rPr>
              <a:t>G21: Cruoglio Antonella - Iovino Giuliana - Mascolo Davide - Napoli Mario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0677" y="4427321"/>
            <a:ext cx="5450428" cy="365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799">
                <a:solidFill>
                  <a:srgbClr val="050A30"/>
                </a:solidFill>
                <a:latin typeface="DM Sans"/>
              </a:rPr>
              <a:t>The window size is an important parameter to choose.</a:t>
            </a:r>
          </a:p>
          <a:p>
            <a:pPr>
              <a:lnSpc>
                <a:spcPts val="3639"/>
              </a:lnSpc>
            </a:pPr>
            <a:r>
              <a:rPr lang="en-US" sz="2799">
                <a:solidFill>
                  <a:srgbClr val="050A30"/>
                </a:solidFill>
                <a:latin typeface="DM Sans"/>
              </a:rPr>
              <a:t>For this reason, we did a grid search on it, in order to find the most performing size.</a:t>
            </a:r>
          </a:p>
          <a:p>
            <a:pPr>
              <a:lnSpc>
                <a:spcPts val="3639"/>
              </a:lnSpc>
            </a:pPr>
            <a:endParaRPr lang="en-US" sz="2799">
              <a:solidFill>
                <a:srgbClr val="050A30"/>
              </a:solidFill>
              <a:latin typeface="DM Sans"/>
            </a:endParaRPr>
          </a:p>
          <a:p>
            <a:pPr marL="0" lvl="0" indent="0" algn="l">
              <a:lnSpc>
                <a:spcPts val="3639"/>
              </a:lnSpc>
            </a:pPr>
            <a:r>
              <a:rPr lang="en-US" sz="2799">
                <a:solidFill>
                  <a:srgbClr val="050A30"/>
                </a:solidFill>
                <a:latin typeface="DM Sans"/>
              </a:rPr>
              <a:t>Starting from 0.1 sec to 2 sec, with a step equal to 0.1 sec.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D3896DA-D1B3-917A-652C-FE35CC421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394" y="2994137"/>
            <a:ext cx="8515602" cy="608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326257" y="981075"/>
            <a:ext cx="393304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050A30"/>
                </a:solidFill>
                <a:latin typeface="DM Sans"/>
              </a:rPr>
              <a:t>September 14, 2022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981075"/>
            <a:ext cx="1229755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50A30"/>
                </a:solidFill>
                <a:latin typeface="DM Sans"/>
              </a:rPr>
              <a:t>G21: Cruoglio Antonella - Iovino Giuliana - Mascolo Davide - Napoli Mario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19688" y="3954348"/>
            <a:ext cx="15648623" cy="3214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 dirty="0">
                <a:solidFill>
                  <a:srgbClr val="050A30"/>
                </a:solidFill>
                <a:latin typeface="DM Sans"/>
              </a:rPr>
              <a:t>It’s clear that increasing the window size we get a better performance. </a:t>
            </a:r>
          </a:p>
          <a:p>
            <a:pPr>
              <a:lnSpc>
                <a:spcPts val="4160"/>
              </a:lnSpc>
            </a:pPr>
            <a:r>
              <a:rPr lang="en-US" sz="3200" dirty="0">
                <a:solidFill>
                  <a:srgbClr val="050A30"/>
                </a:solidFill>
                <a:latin typeface="DM Sans"/>
              </a:rPr>
              <a:t>In particular, the accuracy is increasing until 1 sec, then it becomes stable around 0.99.</a:t>
            </a:r>
          </a:p>
          <a:p>
            <a:pPr>
              <a:lnSpc>
                <a:spcPts val="4160"/>
              </a:lnSpc>
            </a:pPr>
            <a:endParaRPr lang="en-US" sz="3200" dirty="0">
              <a:solidFill>
                <a:srgbClr val="050A30"/>
              </a:solidFill>
              <a:latin typeface="DM Sans"/>
            </a:endParaRPr>
          </a:p>
          <a:p>
            <a:pPr>
              <a:lnSpc>
                <a:spcPts val="4160"/>
              </a:lnSpc>
            </a:pPr>
            <a:r>
              <a:rPr lang="en-US" sz="3200" dirty="0">
                <a:solidFill>
                  <a:srgbClr val="050A30"/>
                </a:solidFill>
                <a:latin typeface="DM Sans"/>
              </a:rPr>
              <a:t>At the end, we decided to use a window that corresponds to </a:t>
            </a:r>
            <a:r>
              <a:rPr lang="en-US" sz="3200" dirty="0">
                <a:solidFill>
                  <a:srgbClr val="050A30"/>
                </a:solidFill>
                <a:latin typeface="DM Sans Bold"/>
              </a:rPr>
              <a:t>1.28 seconds</a:t>
            </a:r>
            <a:r>
              <a:rPr lang="en-US" sz="3200" dirty="0">
                <a:solidFill>
                  <a:srgbClr val="050A30"/>
                </a:solidFill>
                <a:latin typeface="DM Sans"/>
              </a:rPr>
              <a:t>. </a:t>
            </a:r>
          </a:p>
          <a:p>
            <a:pPr marL="0" lvl="0" indent="0" algn="l">
              <a:lnSpc>
                <a:spcPts val="4160"/>
              </a:lnSpc>
            </a:pPr>
            <a:r>
              <a:rPr lang="en-US" sz="3200" dirty="0">
                <a:solidFill>
                  <a:srgbClr val="050A30"/>
                </a:solidFill>
                <a:latin typeface="DM Sans"/>
              </a:rPr>
              <a:t>The reason is that this window can adequately represent cycles in walking activity.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10677" y="2035616"/>
            <a:ext cx="8496886" cy="1981813"/>
            <a:chOff x="0" y="0"/>
            <a:chExt cx="11329181" cy="264241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7605" b="17605"/>
            <a:stretch>
              <a:fillRect/>
            </a:stretch>
          </p:blipFill>
          <p:spPr>
            <a:xfrm>
              <a:off x="0" y="0"/>
              <a:ext cx="11329181" cy="2642417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1621325" y="307748"/>
              <a:ext cx="8086531" cy="970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60"/>
                </a:lnSpc>
              </a:pPr>
              <a:r>
                <a:rPr lang="en-US" sz="5200" dirty="0">
                  <a:solidFill>
                    <a:srgbClr val="050A30"/>
                  </a:solidFill>
                  <a:latin typeface="DM Sans"/>
                </a:rPr>
                <a:t>Models comparison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0677" y="4998781"/>
            <a:ext cx="10660587" cy="357371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326257" y="981075"/>
            <a:ext cx="393304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050A30"/>
                </a:solidFill>
                <a:latin typeface="DM Sans"/>
              </a:rPr>
              <a:t>September 14, 2022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81075"/>
            <a:ext cx="1183022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50A30"/>
                </a:solidFill>
                <a:latin typeface="DM Sans"/>
              </a:rPr>
              <a:t>G21: Cruoglio Antonella - Iovino Giuliana - Mascolo Davide - Napoli Mario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677400" y="7757472"/>
            <a:ext cx="1252136" cy="81502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10677" y="2035616"/>
            <a:ext cx="8496886" cy="1981813"/>
            <a:chOff x="0" y="0"/>
            <a:chExt cx="11329181" cy="264241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7605" b="17605"/>
            <a:stretch>
              <a:fillRect/>
            </a:stretch>
          </p:blipFill>
          <p:spPr>
            <a:xfrm>
              <a:off x="0" y="0"/>
              <a:ext cx="11329181" cy="2642417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1621325" y="307748"/>
              <a:ext cx="8086531" cy="970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60"/>
                </a:lnSpc>
              </a:pPr>
              <a:r>
                <a:rPr lang="en-US" sz="5200">
                  <a:solidFill>
                    <a:srgbClr val="050A30"/>
                  </a:solidFill>
                  <a:latin typeface="DM Sans"/>
                </a:rPr>
                <a:t>Random Forest!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90947" y="3823824"/>
            <a:ext cx="7870620" cy="524708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326257" y="981075"/>
            <a:ext cx="393304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050A30"/>
                </a:solidFill>
                <a:latin typeface="DM Sans"/>
              </a:rPr>
              <a:t>September 14, 2022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81075"/>
            <a:ext cx="1112629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50A30"/>
                </a:solidFill>
                <a:latin typeface="DM Sans"/>
              </a:rPr>
              <a:t>G21: Cruoglio Antonella - Iovino Giuliana - Mascolo Davide - Napoli Mario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32291" y="4675505"/>
            <a:ext cx="7336145" cy="90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799" dirty="0">
                <a:solidFill>
                  <a:srgbClr val="050A30"/>
                </a:solidFill>
                <a:latin typeface="DM Sans"/>
              </a:rPr>
              <a:t>The best model seems to be Random Forest</a:t>
            </a:r>
          </a:p>
          <a:p>
            <a:pPr marL="0" lvl="0" indent="0" algn="l">
              <a:lnSpc>
                <a:spcPts val="3639"/>
              </a:lnSpc>
            </a:pPr>
            <a:r>
              <a:rPr lang="en-US" sz="2799" dirty="0">
                <a:solidFill>
                  <a:srgbClr val="050A30"/>
                </a:solidFill>
                <a:latin typeface="DM Sans"/>
              </a:rPr>
              <a:t>With an accuracy of </a:t>
            </a:r>
            <a:r>
              <a:rPr lang="en-US" sz="2799" dirty="0">
                <a:solidFill>
                  <a:srgbClr val="050A30"/>
                </a:solidFill>
                <a:latin typeface="DM Sans Bold"/>
              </a:rPr>
              <a:t>0.98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32291" y="6418789"/>
            <a:ext cx="7135844" cy="1364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799" dirty="0">
                <a:solidFill>
                  <a:srgbClr val="050A30"/>
                </a:solidFill>
                <a:latin typeface="DM Sans"/>
              </a:rPr>
              <a:t>The model is able to classify very well</a:t>
            </a:r>
          </a:p>
          <a:p>
            <a:pPr marL="0" lvl="0" indent="0" algn="l">
              <a:lnSpc>
                <a:spcPts val="3639"/>
              </a:lnSpc>
            </a:pPr>
            <a:r>
              <a:rPr lang="en-US" sz="2799" dirty="0">
                <a:solidFill>
                  <a:srgbClr val="050A30"/>
                </a:solidFill>
                <a:latin typeface="DM Sans"/>
              </a:rPr>
              <a:t>but has difficulty distinguishing between class 1 and class 3 (Davide and Mario)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82075" y="3344994"/>
            <a:ext cx="9928164" cy="4288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72"/>
              </a:lnSpc>
            </a:pPr>
            <a:r>
              <a:rPr lang="en-US" sz="4200" spc="-42">
                <a:solidFill>
                  <a:srgbClr val="050A30"/>
                </a:solidFill>
                <a:latin typeface="DM Sans Bold"/>
              </a:rPr>
              <a:t>Machine learning models usually perform really well for predictions, but are not interpretable.</a:t>
            </a:r>
          </a:p>
          <a:p>
            <a:pPr>
              <a:lnSpc>
                <a:spcPts val="4872"/>
              </a:lnSpc>
            </a:pPr>
            <a:r>
              <a:rPr lang="en-US" sz="4200" spc="-42">
                <a:solidFill>
                  <a:srgbClr val="050A30"/>
                </a:solidFill>
                <a:latin typeface="DM Sans Bold"/>
              </a:rPr>
              <a:t>We decided to implement different IML techniques to explain the Random Forest model.</a:t>
            </a:r>
          </a:p>
          <a:p>
            <a:pPr marL="0" lvl="0" indent="0" algn="l">
              <a:lnSpc>
                <a:spcPts val="4988"/>
              </a:lnSpc>
              <a:spcBef>
                <a:spcPct val="0"/>
              </a:spcBef>
            </a:pPr>
            <a:endParaRPr lang="en-US" sz="4200" spc="-42">
              <a:solidFill>
                <a:srgbClr val="050A30"/>
              </a:solidFill>
              <a:latin typeface="DM Sans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1038704" y="6439169"/>
            <a:ext cx="4575107" cy="1647038"/>
            <a:chOff x="0" y="0"/>
            <a:chExt cx="6100142" cy="2196051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100142" cy="2196051"/>
            </a:xfrm>
            <a:prstGeom prst="rect">
              <a:avLst/>
            </a:prstGeom>
          </p:spPr>
        </p:pic>
        <p:sp>
          <p:nvSpPr>
            <p:cNvPr id="5" name="TextBox 5"/>
            <p:cNvSpPr txBox="1"/>
            <p:nvPr/>
          </p:nvSpPr>
          <p:spPr>
            <a:xfrm>
              <a:off x="608519" y="274121"/>
              <a:ext cx="4883104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480"/>
                </a:lnSpc>
              </a:pPr>
              <a:r>
                <a:rPr lang="en-US" sz="3200">
                  <a:solidFill>
                    <a:srgbClr val="12229D"/>
                  </a:solidFill>
                  <a:latin typeface="DM Sans Bold"/>
                </a:rPr>
                <a:t>IML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326257" y="981075"/>
            <a:ext cx="393304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050A30"/>
                </a:solidFill>
                <a:latin typeface="DM Sans"/>
              </a:rPr>
              <a:t>September 14, 2022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81075"/>
            <a:ext cx="1075233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50A30"/>
                </a:solidFill>
                <a:latin typeface="DM Sans"/>
              </a:rPr>
              <a:t>G21: Cruoglio Antonella - Iovino Giuliana - Mascolo Davide - Napoli Mario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127112" y="2415383"/>
            <a:ext cx="5132188" cy="684291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2300797"/>
            <a:ext cx="6928524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200"/>
              </a:lnSpc>
            </a:pPr>
            <a:r>
              <a:rPr lang="en-US" sz="7200" spc="-72">
                <a:solidFill>
                  <a:srgbClr val="050A30"/>
                </a:solidFill>
                <a:latin typeface="DM Sans Bold"/>
              </a:rPr>
              <a:t>The Goal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988627"/>
            <a:ext cx="7506104" cy="130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00"/>
              </a:lnSpc>
              <a:spcBef>
                <a:spcPct val="0"/>
              </a:spcBef>
            </a:pPr>
            <a:r>
              <a:rPr lang="en-US" sz="2500" spc="-25">
                <a:solidFill>
                  <a:srgbClr val="050A30"/>
                </a:solidFill>
                <a:latin typeface="DM Sans"/>
              </a:rPr>
              <a:t>The goal of this project is to identify different subjects using accelerometer data from a smartphone that describe their walking patterns.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326257" y="981075"/>
            <a:ext cx="393304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50A30"/>
                </a:solidFill>
                <a:latin typeface="DM Sans"/>
              </a:rPr>
              <a:t>September 14, 2022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981075"/>
            <a:ext cx="1125827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50A30"/>
                </a:solidFill>
                <a:latin typeface="DM Sans"/>
              </a:rPr>
              <a:t>G21: Cruoglio Antonella - Iovino Giuliana - Mascolo Davide - Napoli Mario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779692"/>
            <a:ext cx="6928524" cy="306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spc="-25">
                <a:solidFill>
                  <a:srgbClr val="050A30"/>
                </a:solidFill>
                <a:latin typeface="DM Sans"/>
              </a:rPr>
              <a:t>The identifier algorithm was trained and evaluated in an experiment with four human subjects including two males and two females </a:t>
            </a:r>
          </a:p>
          <a:p>
            <a:pPr>
              <a:lnSpc>
                <a:spcPts val="3500"/>
              </a:lnSpc>
            </a:pPr>
            <a:r>
              <a:rPr lang="en-US" sz="2500" spc="-25">
                <a:solidFill>
                  <a:srgbClr val="050A30"/>
                </a:solidFill>
                <a:latin typeface="DM Sans"/>
              </a:rPr>
              <a:t>in real-world conditions. </a:t>
            </a:r>
          </a:p>
          <a:p>
            <a:pPr>
              <a:lnSpc>
                <a:spcPts val="3500"/>
              </a:lnSpc>
            </a:pPr>
            <a:r>
              <a:rPr lang="en-US" sz="2500" spc="-25">
                <a:solidFill>
                  <a:srgbClr val="050A30"/>
                </a:solidFill>
                <a:latin typeface="DM Sans"/>
              </a:rPr>
              <a:t>Various classifiers were tested using descriptive statistical features.</a:t>
            </a:r>
          </a:p>
          <a:p>
            <a:pPr marL="0" lvl="0" indent="0">
              <a:lnSpc>
                <a:spcPts val="3500"/>
              </a:lnSpc>
              <a:spcBef>
                <a:spcPct val="0"/>
              </a:spcBef>
            </a:pPr>
            <a:endParaRPr lang="en-US" sz="2500" spc="-25">
              <a:solidFill>
                <a:srgbClr val="050A30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10677" y="2252535"/>
            <a:ext cx="8589077" cy="1811717"/>
            <a:chOff x="0" y="0"/>
            <a:chExt cx="11452103" cy="241562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20703" b="20703"/>
            <a:stretch>
              <a:fillRect/>
            </a:stretch>
          </p:blipFill>
          <p:spPr>
            <a:xfrm>
              <a:off x="0" y="0"/>
              <a:ext cx="11452103" cy="2415622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1638916" y="287875"/>
              <a:ext cx="8174270" cy="880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91"/>
                </a:lnSpc>
              </a:pPr>
              <a:r>
                <a:rPr lang="en-US" sz="4753">
                  <a:solidFill>
                    <a:srgbClr val="050A30"/>
                  </a:solidFill>
                  <a:latin typeface="DM Sans"/>
                </a:rPr>
                <a:t>Features Importance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510650" y="3739764"/>
            <a:ext cx="7725950" cy="551853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326257" y="981075"/>
            <a:ext cx="393304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050A30"/>
                </a:solidFill>
                <a:latin typeface="DM Sans"/>
              </a:rPr>
              <a:t>September 14, 2022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81075"/>
            <a:ext cx="1048836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50A30"/>
                </a:solidFill>
                <a:latin typeface="DM Sans"/>
              </a:rPr>
              <a:t>G21: Cruoglio Antonella - Iovino Giuliana - Mascolo Davide - Napoli Mario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0677" y="4409767"/>
            <a:ext cx="7226760" cy="1541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79"/>
              </a:lnSpc>
            </a:pPr>
            <a:r>
              <a:rPr lang="en-US" sz="1599">
                <a:solidFill>
                  <a:srgbClr val="050A30"/>
                </a:solidFill>
                <a:latin typeface="DM Sans Bold"/>
              </a:rPr>
              <a:t>The feature importance measure works by calculating the increase of the model’s prediction error after permuting the feature. </a:t>
            </a:r>
          </a:p>
          <a:p>
            <a:pPr>
              <a:lnSpc>
                <a:spcPts val="2079"/>
              </a:lnSpc>
            </a:pPr>
            <a:r>
              <a:rPr lang="en-US" sz="1599">
                <a:solidFill>
                  <a:srgbClr val="050A30"/>
                </a:solidFill>
                <a:latin typeface="DM Sans Bold"/>
              </a:rPr>
              <a:t>A feature is “important” if permuting its values increases the model error, because the model relied on the feature for the prediction.</a:t>
            </a:r>
          </a:p>
          <a:p>
            <a:pPr marL="0" lvl="0" indent="0" algn="l">
              <a:lnSpc>
                <a:spcPts val="2079"/>
              </a:lnSpc>
            </a:pPr>
            <a:r>
              <a:rPr lang="en-US" sz="1599">
                <a:solidFill>
                  <a:srgbClr val="050A30"/>
                </a:solidFill>
                <a:latin typeface="DM Sans Bold"/>
              </a:rPr>
              <a:t>A feature is “unimportant” if permuting its values keeps the model error unchanged, because the model ignored the feature for the prediction.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0677" y="6287537"/>
            <a:ext cx="7226760" cy="3193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</a:pPr>
            <a:r>
              <a:rPr lang="en-US" sz="2799">
                <a:solidFill>
                  <a:srgbClr val="050A30"/>
                </a:solidFill>
                <a:latin typeface="DM Sans"/>
              </a:rPr>
              <a:t>As we c</a:t>
            </a:r>
            <a:r>
              <a:rPr lang="en-US" sz="2799" u="none">
                <a:solidFill>
                  <a:srgbClr val="050A30"/>
                </a:solidFill>
                <a:latin typeface="DM Sans"/>
              </a:rPr>
              <a:t>an see looking at the plot, the most important features are:</a:t>
            </a:r>
          </a:p>
          <a:p>
            <a:pPr marL="604519" lvl="1" indent="-302260" algn="l">
              <a:lnSpc>
                <a:spcPts val="3639"/>
              </a:lnSpc>
              <a:buFont typeface="Arial"/>
              <a:buChar char="•"/>
            </a:pPr>
            <a:r>
              <a:rPr lang="en-US" sz="2799" u="none">
                <a:solidFill>
                  <a:srgbClr val="050A30"/>
                </a:solidFill>
                <a:latin typeface="DM Sans"/>
              </a:rPr>
              <a:t>Mean Accelerometer x-axis</a:t>
            </a:r>
          </a:p>
          <a:p>
            <a:pPr marL="604519" lvl="1" indent="-302260" algn="l">
              <a:lnSpc>
                <a:spcPts val="3639"/>
              </a:lnSpc>
              <a:buFont typeface="Arial"/>
              <a:buChar char="•"/>
            </a:pPr>
            <a:r>
              <a:rPr lang="en-US" sz="2799" u="none">
                <a:solidFill>
                  <a:srgbClr val="050A30"/>
                </a:solidFill>
                <a:latin typeface="DM Sans"/>
              </a:rPr>
              <a:t>Mean Accelerometer z-axis</a:t>
            </a:r>
          </a:p>
          <a:p>
            <a:pPr marL="0" lvl="0" indent="0" algn="l">
              <a:lnSpc>
                <a:spcPts val="3639"/>
              </a:lnSpc>
            </a:pPr>
            <a:r>
              <a:rPr lang="en-US" sz="2799" u="none">
                <a:solidFill>
                  <a:srgbClr val="050A30"/>
                </a:solidFill>
                <a:latin typeface="DM Sans"/>
              </a:rPr>
              <a:t>   and others statistics computed on</a:t>
            </a:r>
          </a:p>
          <a:p>
            <a:pPr algn="l">
              <a:lnSpc>
                <a:spcPts val="3639"/>
              </a:lnSpc>
            </a:pPr>
            <a:r>
              <a:rPr lang="en-US" sz="2799" u="none">
                <a:solidFill>
                  <a:srgbClr val="050A30"/>
                </a:solidFill>
                <a:latin typeface="DM Sans"/>
              </a:rPr>
              <a:t>   z- accelerometer</a:t>
            </a:r>
          </a:p>
          <a:p>
            <a:pPr marL="0" lvl="0" indent="0" algn="l">
              <a:lnSpc>
                <a:spcPts val="3640"/>
              </a:lnSpc>
            </a:pPr>
            <a:endParaRPr lang="en-US" sz="2799" u="none">
              <a:solidFill>
                <a:srgbClr val="050A30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10677" y="2252535"/>
            <a:ext cx="5414018" cy="1811717"/>
            <a:chOff x="0" y="0"/>
            <a:chExt cx="7218690" cy="241562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522" b="3522"/>
            <a:stretch>
              <a:fillRect/>
            </a:stretch>
          </p:blipFill>
          <p:spPr>
            <a:xfrm>
              <a:off x="0" y="0"/>
              <a:ext cx="7218690" cy="2415622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1033070" y="287875"/>
              <a:ext cx="5152549" cy="880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91"/>
                </a:lnSpc>
              </a:pPr>
              <a:r>
                <a:rPr lang="en-US" sz="4753">
                  <a:solidFill>
                    <a:srgbClr val="050A30"/>
                  </a:solidFill>
                  <a:latin typeface="DM Sans"/>
                </a:rPr>
                <a:t>ALE Plots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326257" y="981075"/>
            <a:ext cx="393304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050A30"/>
                </a:solidFill>
                <a:latin typeface="DM Sans"/>
              </a:rPr>
              <a:t>September 14, 2022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981075"/>
            <a:ext cx="1084032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50A30"/>
                </a:solidFill>
                <a:latin typeface="DM Sans"/>
              </a:rPr>
              <a:t>G21: Cruoglio Antonella - Iovino Giuliana - Mascolo Davide - Napoli Mario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10677" y="4637630"/>
            <a:ext cx="6951346" cy="1298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00"/>
              </a:lnSpc>
            </a:pPr>
            <a:r>
              <a:rPr lang="en-US" sz="2000">
                <a:solidFill>
                  <a:srgbClr val="050A30"/>
                </a:solidFill>
                <a:latin typeface="DM Sans Bold"/>
              </a:rPr>
              <a:t>ALE shows how the prediction changes locally, when the feature is varied. The marks on the x-axis indicates the distribution of the feature, showing how relevant a region is for interpretation.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690048" y="3851691"/>
            <a:ext cx="7569252" cy="540660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449380" y="8175840"/>
            <a:ext cx="7273941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50A30"/>
                </a:solidFill>
                <a:latin typeface="DM Sans"/>
              </a:rPr>
              <a:t>The Mean Acceleration on the x-axis is more relevant for the classification of class 2 and 4.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541631" y="2400178"/>
            <a:ext cx="7569252" cy="540660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326257" y="981075"/>
            <a:ext cx="393304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050A30"/>
                </a:solidFill>
                <a:latin typeface="DM Sans"/>
              </a:rPr>
              <a:t>September 14, 2022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981075"/>
            <a:ext cx="1084032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50A30"/>
                </a:solidFill>
                <a:latin typeface="DM Sans"/>
              </a:rPr>
              <a:t>G21: Cruoglio Antonella - Iovino Giuliana - Mascolo Davide - Napoli Mario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65570" y="8328735"/>
            <a:ext cx="15956859" cy="1156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28"/>
              </a:lnSpc>
              <a:spcBef>
                <a:spcPct val="0"/>
              </a:spcBef>
            </a:pPr>
            <a:r>
              <a:rPr lang="en-US" sz="2234">
                <a:solidFill>
                  <a:srgbClr val="050A30"/>
                </a:solidFill>
                <a:latin typeface="DM Sans"/>
              </a:rPr>
              <a:t>The Mean Acceleration on the z-axis is more relevant for the classification of class 1 and 3.</a:t>
            </a:r>
          </a:p>
          <a:p>
            <a:pPr algn="just">
              <a:lnSpc>
                <a:spcPts val="3128"/>
              </a:lnSpc>
              <a:spcBef>
                <a:spcPct val="0"/>
              </a:spcBef>
            </a:pPr>
            <a:r>
              <a:rPr lang="en-US" sz="2234">
                <a:solidFill>
                  <a:srgbClr val="050A30"/>
                </a:solidFill>
                <a:latin typeface="DM Sans"/>
              </a:rPr>
              <a:t> In fact, as we can see from the plot, for these classes we have a greater variation with respect to the other two classes. </a:t>
            </a:r>
          </a:p>
          <a:p>
            <a:pPr algn="just">
              <a:lnSpc>
                <a:spcPts val="3128"/>
              </a:lnSpc>
              <a:spcBef>
                <a:spcPct val="0"/>
              </a:spcBef>
            </a:pPr>
            <a:r>
              <a:rPr lang="en-US" sz="2234">
                <a:solidFill>
                  <a:srgbClr val="050A30"/>
                </a:solidFill>
                <a:latin typeface="DM Sans"/>
              </a:rPr>
              <a:t>This happens also for the Standard Deviation on the same axis.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18723" y="2400178"/>
            <a:ext cx="7625277" cy="544662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10677" y="2252535"/>
            <a:ext cx="8589077" cy="1811717"/>
            <a:chOff x="0" y="0"/>
            <a:chExt cx="11452103" cy="241562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20703" b="20703"/>
            <a:stretch>
              <a:fillRect/>
            </a:stretch>
          </p:blipFill>
          <p:spPr>
            <a:xfrm>
              <a:off x="0" y="0"/>
              <a:ext cx="11452103" cy="2415622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1638916" y="287875"/>
              <a:ext cx="8174270" cy="880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91"/>
                </a:lnSpc>
              </a:pPr>
              <a:r>
                <a:rPr lang="en-US" sz="4753">
                  <a:solidFill>
                    <a:srgbClr val="050A30"/>
                  </a:solidFill>
                  <a:latin typeface="DM Sans"/>
                </a:rPr>
                <a:t>Shapley Values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675921" y="3841600"/>
            <a:ext cx="7583379" cy="5416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326257" y="981075"/>
            <a:ext cx="393304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050A30"/>
                </a:solidFill>
                <a:latin typeface="DM Sans"/>
              </a:rPr>
              <a:t>September 14, 2022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81075"/>
            <a:ext cx="10928314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50A30"/>
                </a:solidFill>
                <a:latin typeface="DM Sans"/>
              </a:rPr>
              <a:t>G21: Cruoglio Antonella - Iovino Giuliana - Mascolo Davide - Napoli Mario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0677" y="4631928"/>
            <a:ext cx="6951346" cy="176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40"/>
              </a:lnSpc>
            </a:pPr>
            <a:r>
              <a:rPr lang="en-US" sz="1800" dirty="0">
                <a:solidFill>
                  <a:srgbClr val="050A30"/>
                </a:solidFill>
                <a:latin typeface="DM Sans Bold"/>
              </a:rPr>
              <a:t>A method from coalitional game theory. The idea behind Shapley values is to assess every combination of predictors to determine each predictors impact. Focusing on feature </a:t>
            </a:r>
            <a:r>
              <a:rPr lang="en-US" sz="1800" dirty="0" err="1">
                <a:solidFill>
                  <a:srgbClr val="050A30"/>
                </a:solidFill>
                <a:latin typeface="DM Sans Bold"/>
              </a:rPr>
              <a:t>xj</a:t>
            </a:r>
            <a:r>
              <a:rPr lang="en-US" sz="1800" dirty="0">
                <a:solidFill>
                  <a:srgbClr val="050A30"/>
                </a:solidFill>
                <a:latin typeface="DM Sans Bold"/>
              </a:rPr>
              <a:t>, the approach will test the accuracy of every combination of features not including </a:t>
            </a:r>
            <a:r>
              <a:rPr lang="en-US" sz="1800" dirty="0" err="1">
                <a:solidFill>
                  <a:srgbClr val="050A30"/>
                </a:solidFill>
                <a:latin typeface="DM Sans Bold"/>
              </a:rPr>
              <a:t>xj</a:t>
            </a:r>
            <a:r>
              <a:rPr lang="en-US" sz="1800" dirty="0">
                <a:solidFill>
                  <a:srgbClr val="050A30"/>
                </a:solidFill>
                <a:latin typeface="DM Sans Bold"/>
              </a:rPr>
              <a:t> and then test how adding </a:t>
            </a:r>
            <a:r>
              <a:rPr lang="en-US" sz="1800" dirty="0" err="1">
                <a:solidFill>
                  <a:srgbClr val="050A30"/>
                </a:solidFill>
                <a:latin typeface="DM Sans Bold"/>
              </a:rPr>
              <a:t>xj</a:t>
            </a:r>
            <a:r>
              <a:rPr lang="en-US" sz="1800" dirty="0">
                <a:solidFill>
                  <a:srgbClr val="050A30"/>
                </a:solidFill>
                <a:latin typeface="DM Sans Bold"/>
              </a:rPr>
              <a:t> to each combination improves the accuracy.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0677" y="6967445"/>
            <a:ext cx="7533323" cy="1934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28"/>
              </a:lnSpc>
            </a:pPr>
            <a:r>
              <a:rPr lang="en-US" sz="2234" dirty="0">
                <a:solidFill>
                  <a:srgbClr val="050A30"/>
                </a:solidFill>
                <a:latin typeface="DM Sans"/>
              </a:rPr>
              <a:t>The mean acceleration on the x-axis has a positive effect on the prediction of the subject 1 and a negative impact on the classification of the class 4.</a:t>
            </a:r>
          </a:p>
          <a:p>
            <a:pPr algn="just">
              <a:lnSpc>
                <a:spcPts val="3128"/>
              </a:lnSpc>
              <a:spcBef>
                <a:spcPct val="0"/>
              </a:spcBef>
            </a:pPr>
            <a:r>
              <a:rPr lang="en-US" sz="2234" dirty="0">
                <a:solidFill>
                  <a:srgbClr val="050A30"/>
                </a:solidFill>
                <a:latin typeface="DM Sans"/>
              </a:rPr>
              <a:t>The impact of the mean acceleration on the z-axis is high positive for the subject 1 and negative for the subject 2.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88313" y="3331601"/>
            <a:ext cx="15511374" cy="2212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0"/>
              </a:lnSpc>
            </a:pPr>
            <a:r>
              <a:rPr lang="en-US" sz="3200" spc="-32" dirty="0">
                <a:solidFill>
                  <a:srgbClr val="000000"/>
                </a:solidFill>
                <a:latin typeface="DM Sans"/>
              </a:rPr>
              <a:t>It seems that only few variables have a big importance. </a:t>
            </a:r>
          </a:p>
          <a:p>
            <a:pPr>
              <a:lnSpc>
                <a:spcPts val="3520"/>
              </a:lnSpc>
            </a:pPr>
            <a:r>
              <a:rPr lang="en-US" sz="3200" spc="-32" dirty="0">
                <a:solidFill>
                  <a:srgbClr val="000000"/>
                </a:solidFill>
                <a:latin typeface="DM Sans"/>
              </a:rPr>
              <a:t>For this reason, we can try to train a new model, using a </a:t>
            </a:r>
            <a:r>
              <a:rPr lang="en-US" sz="3200" spc="-32" dirty="0">
                <a:solidFill>
                  <a:srgbClr val="000000"/>
                </a:solidFill>
                <a:latin typeface="DM Sans Bold"/>
              </a:rPr>
              <a:t>lower number</a:t>
            </a:r>
            <a:r>
              <a:rPr lang="en-US" sz="3200" spc="-32" dirty="0">
                <a:solidFill>
                  <a:srgbClr val="000000"/>
                </a:solidFill>
                <a:latin typeface="DM Sans"/>
              </a:rPr>
              <a:t> of variables.</a:t>
            </a:r>
          </a:p>
          <a:p>
            <a:pPr>
              <a:lnSpc>
                <a:spcPts val="3520"/>
              </a:lnSpc>
            </a:pPr>
            <a:endParaRPr lang="en-US" sz="3200" spc="-32" dirty="0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3520"/>
              </a:lnSpc>
            </a:pPr>
            <a:endParaRPr lang="en-US" sz="3200" spc="-32" dirty="0">
              <a:solidFill>
                <a:srgbClr val="000000"/>
              </a:solidFill>
              <a:latin typeface="DM Sans"/>
            </a:endParaRPr>
          </a:p>
          <a:p>
            <a:pPr marL="0" lvl="0" indent="0">
              <a:lnSpc>
                <a:spcPts val="3520"/>
              </a:lnSpc>
            </a:pPr>
            <a:endParaRPr lang="en-US" sz="3200" spc="-32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3326257" y="981075"/>
            <a:ext cx="393304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DM Sans"/>
              </a:rPr>
              <a:t>September 14, 2022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981075"/>
            <a:ext cx="10730334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DM Sans"/>
              </a:rPr>
              <a:t>G21: Cruoglio Antonella - Iovino Giuliana - Mascolo Davide - Napoli Mario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12849" y="5144724"/>
            <a:ext cx="3753097" cy="750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39"/>
              </a:lnSpc>
            </a:pPr>
            <a:r>
              <a:rPr lang="en-US" sz="2171">
                <a:solidFill>
                  <a:srgbClr val="050A30"/>
                </a:solidFill>
                <a:latin typeface="DM Sans"/>
              </a:rPr>
              <a:t>Mean of the Acceleration</a:t>
            </a:r>
          </a:p>
          <a:p>
            <a:pPr marL="0" lvl="0" indent="0">
              <a:lnSpc>
                <a:spcPts val="3039"/>
              </a:lnSpc>
              <a:spcBef>
                <a:spcPct val="0"/>
              </a:spcBef>
            </a:pPr>
            <a:r>
              <a:rPr lang="en-US" sz="2171">
                <a:solidFill>
                  <a:srgbClr val="050A30"/>
                </a:solidFill>
                <a:latin typeface="DM Sans"/>
              </a:rPr>
              <a:t>on the x-axis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612849" y="6251915"/>
            <a:ext cx="4237236" cy="112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39"/>
              </a:lnSpc>
            </a:pPr>
            <a:r>
              <a:rPr lang="en-US" sz="2171">
                <a:solidFill>
                  <a:srgbClr val="050A30"/>
                </a:solidFill>
                <a:latin typeface="DM Sans"/>
              </a:rPr>
              <a:t>Mean of the Acceleration</a:t>
            </a:r>
          </a:p>
          <a:p>
            <a:pPr>
              <a:lnSpc>
                <a:spcPts val="3039"/>
              </a:lnSpc>
            </a:pPr>
            <a:r>
              <a:rPr lang="en-US" sz="2171">
                <a:solidFill>
                  <a:srgbClr val="050A30"/>
                </a:solidFill>
                <a:latin typeface="DM Sans"/>
              </a:rPr>
              <a:t>on the z-axis</a:t>
            </a:r>
          </a:p>
          <a:p>
            <a:pPr marL="0" lvl="0" indent="0">
              <a:lnSpc>
                <a:spcPts val="3039"/>
              </a:lnSpc>
              <a:spcBef>
                <a:spcPct val="0"/>
              </a:spcBef>
            </a:pPr>
            <a:endParaRPr lang="en-US" sz="2171">
              <a:solidFill>
                <a:srgbClr val="050A30"/>
              </a:solidFill>
              <a:latin typeface="DM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612849" y="7452847"/>
            <a:ext cx="3911468" cy="112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39"/>
              </a:lnSpc>
            </a:pPr>
            <a:r>
              <a:rPr lang="en-US" sz="2171">
                <a:solidFill>
                  <a:srgbClr val="050A30"/>
                </a:solidFill>
                <a:latin typeface="DM Sans"/>
              </a:rPr>
              <a:t>Standard Deviation of the Acceleration on the z-axis</a:t>
            </a:r>
          </a:p>
          <a:p>
            <a:pPr marL="0" lvl="0" indent="0">
              <a:lnSpc>
                <a:spcPts val="3039"/>
              </a:lnSpc>
              <a:spcBef>
                <a:spcPct val="0"/>
              </a:spcBef>
            </a:pPr>
            <a:endParaRPr lang="en-US" sz="2171">
              <a:solidFill>
                <a:srgbClr val="050A30"/>
              </a:solidFill>
              <a:latin typeface="DM Sans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3489289" y="5143500"/>
            <a:ext cx="800882" cy="800882"/>
            <a:chOff x="0" y="0"/>
            <a:chExt cx="1067843" cy="1067843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067843" cy="1067843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2229D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284059" y="259366"/>
              <a:ext cx="522706" cy="6101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82"/>
                </a:lnSpc>
              </a:pPr>
              <a:r>
                <a:rPr lang="en-US" sz="3256">
                  <a:solidFill>
                    <a:srgbClr val="F4F6FC"/>
                  </a:solidFill>
                  <a:latin typeface="DM Sans Bold"/>
                </a:rPr>
                <a:t>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489289" y="6299540"/>
            <a:ext cx="800882" cy="800882"/>
            <a:chOff x="0" y="0"/>
            <a:chExt cx="1067843" cy="1067843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067843" cy="1067843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2229D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284059" y="266479"/>
              <a:ext cx="522706" cy="6101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82"/>
                </a:lnSpc>
              </a:pPr>
              <a:r>
                <a:rPr lang="en-US" sz="3256">
                  <a:solidFill>
                    <a:srgbClr val="F4F6FC"/>
                  </a:solidFill>
                  <a:latin typeface="DM Sans Bold"/>
                </a:rPr>
                <a:t>2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489289" y="7500472"/>
            <a:ext cx="800882" cy="800882"/>
            <a:chOff x="0" y="0"/>
            <a:chExt cx="1067843" cy="1067843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1067843" cy="1067843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2229D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284059" y="266479"/>
              <a:ext cx="522706" cy="6101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82"/>
                </a:lnSpc>
              </a:pPr>
              <a:r>
                <a:rPr lang="en-US" sz="3256">
                  <a:solidFill>
                    <a:srgbClr val="F4F6FC"/>
                  </a:solidFill>
                  <a:latin typeface="DM Sans Bold"/>
                </a:rPr>
                <a:t>3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561475" y="5169564"/>
            <a:ext cx="4237236" cy="112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39"/>
              </a:lnSpc>
            </a:pPr>
            <a:r>
              <a:rPr lang="en-US" sz="2171">
                <a:solidFill>
                  <a:srgbClr val="050A30"/>
                </a:solidFill>
                <a:latin typeface="DM Sans"/>
              </a:rPr>
              <a:t>Absolute Difference of the Acceleration on the z-axis</a:t>
            </a:r>
          </a:p>
          <a:p>
            <a:pPr marL="0" lvl="0" indent="0">
              <a:lnSpc>
                <a:spcPts val="3039"/>
              </a:lnSpc>
              <a:spcBef>
                <a:spcPct val="0"/>
              </a:spcBef>
            </a:pPr>
            <a:endParaRPr lang="en-US" sz="2171">
              <a:solidFill>
                <a:srgbClr val="050A30"/>
              </a:solidFill>
              <a:latin typeface="DM Sans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9436743" y="5143500"/>
            <a:ext cx="800882" cy="800882"/>
            <a:chOff x="0" y="0"/>
            <a:chExt cx="1067843" cy="1067843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067843" cy="1067843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2229D"/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284059" y="266479"/>
              <a:ext cx="522706" cy="6101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82"/>
                </a:lnSpc>
              </a:pPr>
              <a:r>
                <a:rPr lang="en-US" sz="3256">
                  <a:solidFill>
                    <a:srgbClr val="F4F6FC"/>
                  </a:solidFill>
                  <a:latin typeface="DM Sans Bold"/>
                </a:rPr>
                <a:t>4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436743" y="6271964"/>
            <a:ext cx="800882" cy="800882"/>
            <a:chOff x="0" y="0"/>
            <a:chExt cx="1067843" cy="1067843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1067843" cy="1067843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2229D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284059" y="266479"/>
              <a:ext cx="522706" cy="6101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82"/>
                </a:lnSpc>
              </a:pPr>
              <a:r>
                <a:rPr lang="en-US" sz="3256">
                  <a:solidFill>
                    <a:srgbClr val="F4F6FC"/>
                  </a:solidFill>
                  <a:latin typeface="DM Sans"/>
                </a:rPr>
                <a:t>5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0561475" y="6273188"/>
            <a:ext cx="4237236" cy="750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039"/>
              </a:lnSpc>
              <a:spcBef>
                <a:spcPct val="0"/>
              </a:spcBef>
            </a:pPr>
            <a:r>
              <a:rPr lang="en-US" sz="2171" dirty="0">
                <a:solidFill>
                  <a:srgbClr val="050A30"/>
                </a:solidFill>
                <a:latin typeface="DM Sans"/>
              </a:rPr>
              <a:t>Root Mean Square of the Acceleration on the z-axis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10677" y="2035616"/>
            <a:ext cx="8496886" cy="1981813"/>
            <a:chOff x="0" y="0"/>
            <a:chExt cx="11329181" cy="264241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7605" b="17605"/>
            <a:stretch>
              <a:fillRect/>
            </a:stretch>
          </p:blipFill>
          <p:spPr>
            <a:xfrm>
              <a:off x="0" y="0"/>
              <a:ext cx="11329181" cy="2642417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1621325" y="307748"/>
              <a:ext cx="8086531" cy="970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60"/>
                </a:lnSpc>
              </a:pPr>
              <a:r>
                <a:rPr lang="en-US" sz="5200">
                  <a:solidFill>
                    <a:srgbClr val="050A30"/>
                  </a:solidFill>
                  <a:latin typeface="DM Sans"/>
                </a:rPr>
                <a:t>RF - reduced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76966" y="3815736"/>
            <a:ext cx="7882334" cy="525488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326257" y="981075"/>
            <a:ext cx="393304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050A30"/>
                </a:solidFill>
                <a:latin typeface="DM Sans"/>
              </a:rPr>
              <a:t>September 14, 2022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81075"/>
            <a:ext cx="11214284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50A30"/>
                </a:solidFill>
                <a:latin typeface="DM Sans"/>
              </a:rPr>
              <a:t>G21: Cruoglio Antonella - Iovino Giuliana - Mascolo Davide - Napoli Mario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32291" y="4675505"/>
            <a:ext cx="7336145" cy="90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</a:pPr>
            <a:r>
              <a:rPr lang="en-US" sz="2799" dirty="0">
                <a:solidFill>
                  <a:srgbClr val="050A30"/>
                </a:solidFill>
                <a:latin typeface="DM Sans"/>
              </a:rPr>
              <a:t>Even if we use a lower number of features, we got a good value of </a:t>
            </a:r>
            <a:r>
              <a:rPr lang="en-US" sz="2799" dirty="0">
                <a:solidFill>
                  <a:srgbClr val="050A30"/>
                </a:solidFill>
                <a:latin typeface="DM Sans Bold"/>
              </a:rPr>
              <a:t>accuracy = 0.9824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99009" y="3834125"/>
            <a:ext cx="11089981" cy="272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670"/>
              </a:lnSpc>
            </a:pPr>
            <a:r>
              <a:rPr lang="en-US" sz="9700" spc="-97">
                <a:solidFill>
                  <a:srgbClr val="050A30"/>
                </a:solidFill>
                <a:latin typeface="DM Sans Bold"/>
              </a:rPr>
              <a:t>The unsupervised way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1504185" y="5901704"/>
            <a:ext cx="3644143" cy="1311892"/>
            <a:chOff x="0" y="0"/>
            <a:chExt cx="4858858" cy="174918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flipH="1">
              <a:off x="0" y="0"/>
              <a:ext cx="4858858" cy="1749189"/>
            </a:xfrm>
            <a:prstGeom prst="rect">
              <a:avLst/>
            </a:prstGeom>
          </p:spPr>
        </p:pic>
        <p:sp>
          <p:nvSpPr>
            <p:cNvPr id="5" name="TextBox 5"/>
            <p:cNvSpPr txBox="1"/>
            <p:nvPr/>
          </p:nvSpPr>
          <p:spPr>
            <a:xfrm>
              <a:off x="633542" y="201128"/>
              <a:ext cx="3591773" cy="5288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spc="-24">
                  <a:solidFill>
                    <a:srgbClr val="CAE8FF"/>
                  </a:solidFill>
                  <a:latin typeface="DM Sans Bold"/>
                </a:rPr>
                <a:t>Are you ready?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939366" y="6557650"/>
            <a:ext cx="1909991" cy="481878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326257" y="981075"/>
            <a:ext cx="393304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050A30"/>
                </a:solidFill>
                <a:latin typeface="DM Sans"/>
              </a:rPr>
              <a:t>September 14, 2022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981075"/>
            <a:ext cx="1161024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50A30"/>
                </a:solidFill>
                <a:latin typeface="DM Sans"/>
              </a:rPr>
              <a:t>G21: Cruoglio Antonella - Iovino Giuliana - Mascolo Davide - Napoli Mario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82075" y="3344994"/>
            <a:ext cx="9928164" cy="367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72"/>
              </a:lnSpc>
            </a:pPr>
            <a:r>
              <a:rPr lang="en-US" sz="4200" spc="-42">
                <a:solidFill>
                  <a:srgbClr val="050A30"/>
                </a:solidFill>
                <a:latin typeface="DM Sans Bold"/>
              </a:rPr>
              <a:t>We wanted to use another approach.</a:t>
            </a:r>
          </a:p>
          <a:p>
            <a:pPr>
              <a:lnSpc>
                <a:spcPts val="4872"/>
              </a:lnSpc>
            </a:pPr>
            <a:endParaRPr lang="en-US" sz="4200" spc="-42">
              <a:solidFill>
                <a:srgbClr val="050A30"/>
              </a:solidFill>
              <a:latin typeface="DM Sans Bold"/>
            </a:endParaRPr>
          </a:p>
          <a:p>
            <a:pPr>
              <a:lnSpc>
                <a:spcPts val="4872"/>
              </a:lnSpc>
            </a:pPr>
            <a:r>
              <a:rPr lang="en-US" sz="4200" spc="-42">
                <a:solidFill>
                  <a:srgbClr val="050A30"/>
                </a:solidFill>
                <a:latin typeface="DM Sans Bold"/>
              </a:rPr>
              <a:t>We removed the target variable and we used an unsupervised method in order to identify the different classes. </a:t>
            </a:r>
          </a:p>
          <a:p>
            <a:pPr marL="0" lvl="0" indent="0" algn="l">
              <a:lnSpc>
                <a:spcPts val="4988"/>
              </a:lnSpc>
              <a:spcBef>
                <a:spcPct val="0"/>
              </a:spcBef>
            </a:pPr>
            <a:endParaRPr lang="en-US" sz="4200" spc="-42">
              <a:solidFill>
                <a:srgbClr val="050A30"/>
              </a:solidFill>
              <a:latin typeface="DM Sans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1038704" y="6439169"/>
            <a:ext cx="4575107" cy="1647038"/>
            <a:chOff x="0" y="0"/>
            <a:chExt cx="6100142" cy="2196051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100142" cy="2196051"/>
            </a:xfrm>
            <a:prstGeom prst="rect">
              <a:avLst/>
            </a:prstGeom>
          </p:spPr>
        </p:pic>
        <p:sp>
          <p:nvSpPr>
            <p:cNvPr id="5" name="TextBox 5"/>
            <p:cNvSpPr txBox="1"/>
            <p:nvPr/>
          </p:nvSpPr>
          <p:spPr>
            <a:xfrm>
              <a:off x="608519" y="274121"/>
              <a:ext cx="4883104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480"/>
                </a:lnSpc>
              </a:pPr>
              <a:r>
                <a:rPr lang="en-US" sz="3200">
                  <a:solidFill>
                    <a:srgbClr val="12229D"/>
                  </a:solidFill>
                  <a:latin typeface="DM Sans Bold"/>
                </a:rPr>
                <a:t>Clustering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326257" y="981075"/>
            <a:ext cx="393304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050A30"/>
                </a:solidFill>
                <a:latin typeface="DM Sans"/>
              </a:rPr>
              <a:t>September 14, 2022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81075"/>
            <a:ext cx="1123628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50A30"/>
                </a:solidFill>
                <a:latin typeface="DM Sans"/>
              </a:rPr>
              <a:t>G21: Cruoglio Antonella - Iovino Giuliana - Mascolo Davide - Napoli Mario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10677" y="2035616"/>
            <a:ext cx="8496886" cy="1981813"/>
            <a:chOff x="0" y="0"/>
            <a:chExt cx="11329181" cy="264241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7605" b="17605"/>
            <a:stretch>
              <a:fillRect/>
            </a:stretch>
          </p:blipFill>
          <p:spPr>
            <a:xfrm>
              <a:off x="0" y="0"/>
              <a:ext cx="11329181" cy="2642417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1621325" y="307748"/>
              <a:ext cx="8086531" cy="970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60"/>
                </a:lnSpc>
              </a:pPr>
              <a:r>
                <a:rPr lang="en-US" sz="5200">
                  <a:solidFill>
                    <a:srgbClr val="050A30"/>
                  </a:solidFill>
                  <a:latin typeface="DM Sans"/>
                </a:rPr>
                <a:t>K-means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913106" y="4360837"/>
            <a:ext cx="7346194" cy="489746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326257" y="981075"/>
            <a:ext cx="393304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050A30"/>
                </a:solidFill>
                <a:latin typeface="DM Sans"/>
              </a:rPr>
              <a:t>September 14, 2022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81075"/>
            <a:ext cx="11786224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50A30"/>
                </a:solidFill>
                <a:latin typeface="DM Sans"/>
              </a:rPr>
              <a:t>G21: Cruoglio Antonella - Iovino Giuliana - Mascolo Davide - Napoli Mario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32291" y="4675505"/>
            <a:ext cx="7336145" cy="1364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</a:pPr>
            <a:r>
              <a:rPr lang="en-US" sz="2799" dirty="0">
                <a:solidFill>
                  <a:srgbClr val="050A30"/>
                </a:solidFill>
                <a:latin typeface="DM Sans"/>
              </a:rPr>
              <a:t>In order to find the best number of clusters, we computed the Within Sum of Square for different numbers of K.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32291" y="7056250"/>
            <a:ext cx="7336145" cy="90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</a:pPr>
            <a:r>
              <a:rPr lang="en-US" sz="2799">
                <a:solidFill>
                  <a:srgbClr val="050A30"/>
                </a:solidFill>
                <a:latin typeface="DM Sans"/>
              </a:rPr>
              <a:t>Looking at the plot, we suppose that the “elbow” is around K = 2 and K = 4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5CDED4B8-2040-CEC9-51A4-CBB6A9550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4594" y="3434473"/>
            <a:ext cx="4963218" cy="82879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10677" y="2035616"/>
            <a:ext cx="8496886" cy="1981813"/>
            <a:chOff x="0" y="0"/>
            <a:chExt cx="11329181" cy="264241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7605" b="17605"/>
            <a:stretch>
              <a:fillRect/>
            </a:stretch>
          </p:blipFill>
          <p:spPr>
            <a:xfrm>
              <a:off x="0" y="0"/>
              <a:ext cx="11329181" cy="2642417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1621325" y="307748"/>
              <a:ext cx="8086531" cy="970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60"/>
                </a:lnSpc>
              </a:pPr>
              <a:r>
                <a:rPr lang="en-US" sz="5200">
                  <a:solidFill>
                    <a:srgbClr val="050A30"/>
                  </a:solidFill>
                  <a:latin typeface="DM Sans"/>
                </a:rPr>
                <a:t>ASW plot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815027" y="4335275"/>
            <a:ext cx="7455974" cy="497065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326257" y="981075"/>
            <a:ext cx="393304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050A30"/>
                </a:solidFill>
                <a:latin typeface="DM Sans"/>
              </a:rPr>
              <a:t>September 14, 2022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81075"/>
            <a:ext cx="1090631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50A30"/>
                </a:solidFill>
                <a:latin typeface="DM Sans"/>
              </a:rPr>
              <a:t>G21: Cruoglio Antonella - Iovino Giuliana - Mascolo Davide - Napoli Mario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32291" y="4675505"/>
            <a:ext cx="7336145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</a:pPr>
            <a:r>
              <a:rPr lang="en-US" sz="2799">
                <a:solidFill>
                  <a:srgbClr val="050A30"/>
                </a:solidFill>
                <a:latin typeface="DM Sans"/>
              </a:rPr>
              <a:t> Let’s see also the Average Silhouette Plot.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20561" y="3560799"/>
            <a:ext cx="663873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en-US" sz="2000" dirty="0">
                <a:solidFill>
                  <a:srgbClr val="050A30"/>
                </a:solidFill>
                <a:latin typeface="DM Sans"/>
              </a:rPr>
              <a:t>The K that maximizes the Average Silhouette Width is </a:t>
            </a:r>
          </a:p>
          <a:p>
            <a:pPr marL="0" lvl="0" indent="0"/>
            <a:r>
              <a:rPr lang="en-US" sz="2000" dirty="0">
                <a:solidFill>
                  <a:srgbClr val="050A30"/>
                </a:solidFill>
                <a:latin typeface="DM Sans"/>
              </a:rPr>
              <a:t>K = 2, followed by K = 4</a:t>
            </a:r>
          </a:p>
        </p:txBody>
      </p:sp>
      <p:sp>
        <p:nvSpPr>
          <p:cNvPr id="10" name="AutoShape 2" descr="Clustering methods Part 3 Cluster validation Pasi Frnti">
            <a:extLst>
              <a:ext uri="{FF2B5EF4-FFF2-40B4-BE49-F238E27FC236}">
                <a16:creationId xmlns:a16="http://schemas.microsoft.com/office/drawing/2014/main" id="{DC70E36D-2D02-05D9-8729-ACDD6086EC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3B92DD59-AA5A-F6F2-2489-43AD89FF9E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496"/>
          <a:stretch/>
        </p:blipFill>
        <p:spPr>
          <a:xfrm>
            <a:off x="1396979" y="5295900"/>
            <a:ext cx="6149563" cy="39435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2763194"/>
            <a:ext cx="8651814" cy="1281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</a:pPr>
            <a:r>
              <a:rPr lang="en-US" sz="9600" spc="-96" dirty="0">
                <a:solidFill>
                  <a:srgbClr val="050A30"/>
                </a:solidFill>
                <a:latin typeface="DM Sans Bold"/>
              </a:rPr>
              <a:t>Our Work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326257" y="981075"/>
            <a:ext cx="393304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050A30"/>
                </a:solidFill>
                <a:latin typeface="DM Sans"/>
              </a:rPr>
              <a:t>September 14, 2022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981075"/>
            <a:ext cx="1085593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50A30"/>
                </a:solidFill>
                <a:latin typeface="DM Sans"/>
              </a:rPr>
              <a:t>G21: Cruoglio Antonella - Iovino Giuliana - Mascolo Davide - Napoli Mario</a:t>
            </a:r>
          </a:p>
        </p:txBody>
      </p: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E91418A1-BDF4-D418-4D03-6706C6E79FF0}"/>
              </a:ext>
            </a:extLst>
          </p:cNvPr>
          <p:cNvGrpSpPr/>
          <p:nvPr/>
        </p:nvGrpSpPr>
        <p:grpSpPr>
          <a:xfrm>
            <a:off x="862361" y="5600700"/>
            <a:ext cx="16421100" cy="1600199"/>
            <a:chOff x="-366784" y="5518032"/>
            <a:chExt cx="19278831" cy="1945133"/>
          </a:xfrm>
        </p:grpSpPr>
        <p:sp>
          <p:nvSpPr>
            <p:cNvPr id="2" name="TextBox 2"/>
            <p:cNvSpPr txBox="1"/>
            <p:nvPr/>
          </p:nvSpPr>
          <p:spPr>
            <a:xfrm>
              <a:off x="8072741" y="6303705"/>
              <a:ext cx="2918966" cy="481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dirty="0">
                  <a:solidFill>
                    <a:srgbClr val="050A30"/>
                  </a:solidFill>
                  <a:latin typeface="DM Sans"/>
                </a:rPr>
                <a:t>Model Training</a:t>
              </a:r>
            </a:p>
          </p:txBody>
        </p:sp>
        <p:sp>
          <p:nvSpPr>
            <p:cNvPr id="3" name="TextBox 3"/>
            <p:cNvSpPr txBox="1"/>
            <p:nvPr/>
          </p:nvSpPr>
          <p:spPr>
            <a:xfrm>
              <a:off x="11701705" y="6277835"/>
              <a:ext cx="3605170" cy="1185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dirty="0">
                  <a:solidFill>
                    <a:srgbClr val="050A30"/>
                  </a:solidFill>
                  <a:latin typeface="DM Sans"/>
                </a:rPr>
                <a:t>Interpretation </a:t>
              </a:r>
            </a:p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dirty="0">
                  <a:solidFill>
                    <a:srgbClr val="050A30"/>
                  </a:solidFill>
                  <a:latin typeface="DM Sans"/>
                </a:rPr>
                <a:t>of Results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366784" y="6243161"/>
              <a:ext cx="4148358" cy="6024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059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050A30"/>
                  </a:solidFill>
                  <a:latin typeface="DM Sans"/>
                </a:rPr>
                <a:t>Data Collection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118742" y="6257905"/>
              <a:ext cx="3244001" cy="11307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dirty="0">
                  <a:solidFill>
                    <a:srgbClr val="050A30"/>
                  </a:solidFill>
                  <a:latin typeface="DM Sans"/>
                </a:rPr>
                <a:t>Preprocessing  Data Analysis</a:t>
              </a:r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1339646" y="5518032"/>
              <a:ext cx="650911" cy="650911"/>
              <a:chOff x="0" y="0"/>
              <a:chExt cx="867881" cy="867881"/>
            </a:xfrm>
          </p:grpSpPr>
          <p:grpSp>
            <p:nvGrpSpPr>
              <p:cNvPr id="8" name="Group 8"/>
              <p:cNvGrpSpPr/>
              <p:nvPr/>
            </p:nvGrpSpPr>
            <p:grpSpPr>
              <a:xfrm>
                <a:off x="0" y="0"/>
                <a:ext cx="867881" cy="867881"/>
                <a:chOff x="0" y="0"/>
                <a:chExt cx="6350000" cy="6350000"/>
              </a:xfrm>
            </p:grpSpPr>
            <p:sp>
              <p:nvSpPr>
                <p:cNvPr id="9" name="Freeform 9"/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12229D"/>
                </a:solidFill>
              </p:spPr>
            </p:sp>
          </p:grpSp>
          <p:sp>
            <p:nvSpPr>
              <p:cNvPr id="10" name="TextBox 10"/>
              <p:cNvSpPr txBox="1"/>
              <p:nvPr/>
            </p:nvSpPr>
            <p:spPr>
              <a:xfrm>
                <a:off x="230866" y="208407"/>
                <a:ext cx="424825" cy="49831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911"/>
                  </a:lnSpc>
                </a:pPr>
                <a:r>
                  <a:rPr lang="en-US" sz="2647">
                    <a:solidFill>
                      <a:srgbClr val="F4F6FC"/>
                    </a:solidFill>
                    <a:latin typeface="DM Sans Bold"/>
                  </a:rPr>
                  <a:t>1</a:t>
                </a: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5473983" y="5531300"/>
              <a:ext cx="650911" cy="650911"/>
              <a:chOff x="0" y="0"/>
              <a:chExt cx="867881" cy="867881"/>
            </a:xfrm>
          </p:grpSpPr>
          <p:grpSp>
            <p:nvGrpSpPr>
              <p:cNvPr id="12" name="Group 12"/>
              <p:cNvGrpSpPr/>
              <p:nvPr/>
            </p:nvGrpSpPr>
            <p:grpSpPr>
              <a:xfrm>
                <a:off x="0" y="0"/>
                <a:ext cx="867881" cy="867881"/>
                <a:chOff x="0" y="0"/>
                <a:chExt cx="6350000" cy="6350000"/>
              </a:xfrm>
            </p:grpSpPr>
            <p:sp>
              <p:nvSpPr>
                <p:cNvPr id="13" name="Freeform 13"/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12229D"/>
                </a:solidFill>
              </p:spPr>
            </p:sp>
          </p:grpSp>
          <p:sp>
            <p:nvSpPr>
              <p:cNvPr id="14" name="TextBox 14"/>
              <p:cNvSpPr txBox="1"/>
              <p:nvPr/>
            </p:nvSpPr>
            <p:spPr>
              <a:xfrm>
                <a:off x="230866" y="214188"/>
                <a:ext cx="424825" cy="49831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911"/>
                  </a:lnSpc>
                </a:pPr>
                <a:r>
                  <a:rPr lang="en-US" sz="2647">
                    <a:solidFill>
                      <a:srgbClr val="F4F6FC"/>
                    </a:solidFill>
                    <a:latin typeface="DM Sans Bold"/>
                  </a:rPr>
                  <a:t>2</a:t>
                </a:r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9233007" y="5531300"/>
              <a:ext cx="650911" cy="650911"/>
              <a:chOff x="0" y="0"/>
              <a:chExt cx="867881" cy="867881"/>
            </a:xfrm>
          </p:grpSpPr>
          <p:grpSp>
            <p:nvGrpSpPr>
              <p:cNvPr id="16" name="Group 16"/>
              <p:cNvGrpSpPr/>
              <p:nvPr/>
            </p:nvGrpSpPr>
            <p:grpSpPr>
              <a:xfrm>
                <a:off x="0" y="0"/>
                <a:ext cx="867881" cy="867881"/>
                <a:chOff x="0" y="0"/>
                <a:chExt cx="6350000" cy="6350000"/>
              </a:xfrm>
            </p:grpSpPr>
            <p:sp>
              <p:nvSpPr>
                <p:cNvPr id="17" name="Freeform 17"/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12229D"/>
                </a:solidFill>
              </p:spPr>
            </p:sp>
          </p:grpSp>
          <p:sp>
            <p:nvSpPr>
              <p:cNvPr id="18" name="TextBox 18"/>
              <p:cNvSpPr txBox="1"/>
              <p:nvPr/>
            </p:nvSpPr>
            <p:spPr>
              <a:xfrm>
                <a:off x="230866" y="214188"/>
                <a:ext cx="424825" cy="49831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911"/>
                  </a:lnSpc>
                </a:pPr>
                <a:r>
                  <a:rPr lang="en-US" sz="2647">
                    <a:solidFill>
                      <a:srgbClr val="F4F6FC"/>
                    </a:solidFill>
                    <a:latin typeface="DM Sans Bold"/>
                  </a:rPr>
                  <a:t>3</a:t>
                </a: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13178835" y="5518032"/>
              <a:ext cx="650911" cy="650911"/>
              <a:chOff x="0" y="0"/>
              <a:chExt cx="867881" cy="867881"/>
            </a:xfrm>
          </p:grpSpPr>
          <p:grpSp>
            <p:nvGrpSpPr>
              <p:cNvPr id="20" name="Group 20"/>
              <p:cNvGrpSpPr/>
              <p:nvPr/>
            </p:nvGrpSpPr>
            <p:grpSpPr>
              <a:xfrm>
                <a:off x="0" y="0"/>
                <a:ext cx="867881" cy="867881"/>
                <a:chOff x="0" y="0"/>
                <a:chExt cx="6350000" cy="6350000"/>
              </a:xfrm>
            </p:grpSpPr>
            <p:sp>
              <p:nvSpPr>
                <p:cNvPr id="21" name="Freeform 21"/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12229D"/>
                </a:solidFill>
              </p:spPr>
            </p:sp>
          </p:grpSp>
          <p:sp>
            <p:nvSpPr>
              <p:cNvPr id="22" name="TextBox 22"/>
              <p:cNvSpPr txBox="1"/>
              <p:nvPr/>
            </p:nvSpPr>
            <p:spPr>
              <a:xfrm>
                <a:off x="230866" y="214188"/>
                <a:ext cx="424825" cy="49831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911"/>
                  </a:lnSpc>
                </a:pPr>
                <a:r>
                  <a:rPr lang="en-US" sz="2647">
                    <a:solidFill>
                      <a:srgbClr val="F4F6FC"/>
                    </a:solidFill>
                    <a:latin typeface="DM Sans Bold"/>
                  </a:rPr>
                  <a:t>4</a:t>
                </a:r>
              </a:p>
            </p:txBody>
          </p:sp>
        </p:grpSp>
        <p:sp>
          <p:nvSpPr>
            <p:cNvPr id="25" name="TextBox 3">
              <a:extLst>
                <a:ext uri="{FF2B5EF4-FFF2-40B4-BE49-F238E27FC236}">
                  <a16:creationId xmlns:a16="http://schemas.microsoft.com/office/drawing/2014/main" id="{52BAEAC4-AE73-5F52-0A11-A8A627F212DD}"/>
                </a:ext>
              </a:extLst>
            </p:cNvPr>
            <p:cNvSpPr txBox="1"/>
            <p:nvPr/>
          </p:nvSpPr>
          <p:spPr>
            <a:xfrm>
              <a:off x="15306877" y="6277835"/>
              <a:ext cx="3605170" cy="1185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050A30"/>
                  </a:solidFill>
                  <a:latin typeface="DM Sans"/>
                </a:rPr>
                <a:t>Unsupervised </a:t>
              </a:r>
            </a:p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050A30"/>
                  </a:solidFill>
                  <a:latin typeface="DM Sans"/>
                </a:rPr>
                <a:t>Approach</a:t>
              </a:r>
            </a:p>
          </p:txBody>
        </p:sp>
        <p:grpSp>
          <p:nvGrpSpPr>
            <p:cNvPr id="26" name="Group 19">
              <a:extLst>
                <a:ext uri="{FF2B5EF4-FFF2-40B4-BE49-F238E27FC236}">
                  <a16:creationId xmlns:a16="http://schemas.microsoft.com/office/drawing/2014/main" id="{2CA85B8E-2B23-5E4A-6D78-AA554EC9A243}"/>
                </a:ext>
              </a:extLst>
            </p:cNvPr>
            <p:cNvGrpSpPr/>
            <p:nvPr/>
          </p:nvGrpSpPr>
          <p:grpSpPr>
            <a:xfrm>
              <a:off x="16784006" y="5518032"/>
              <a:ext cx="650911" cy="650911"/>
              <a:chOff x="0" y="0"/>
              <a:chExt cx="867881" cy="867881"/>
            </a:xfrm>
          </p:grpSpPr>
          <p:grpSp>
            <p:nvGrpSpPr>
              <p:cNvPr id="27" name="Group 20">
                <a:extLst>
                  <a:ext uri="{FF2B5EF4-FFF2-40B4-BE49-F238E27FC236}">
                    <a16:creationId xmlns:a16="http://schemas.microsoft.com/office/drawing/2014/main" id="{406BB710-A5C5-AD21-BEE7-07698351C7ED}"/>
                  </a:ext>
                </a:extLst>
              </p:cNvPr>
              <p:cNvGrpSpPr/>
              <p:nvPr/>
            </p:nvGrpSpPr>
            <p:grpSpPr>
              <a:xfrm>
                <a:off x="0" y="0"/>
                <a:ext cx="867881" cy="867881"/>
                <a:chOff x="0" y="0"/>
                <a:chExt cx="6350000" cy="6350000"/>
              </a:xfrm>
            </p:grpSpPr>
            <p:sp>
              <p:nvSpPr>
                <p:cNvPr id="29" name="Freeform 21">
                  <a:extLst>
                    <a:ext uri="{FF2B5EF4-FFF2-40B4-BE49-F238E27FC236}">
                      <a16:creationId xmlns:a16="http://schemas.microsoft.com/office/drawing/2014/main" id="{E7EDCAE4-217C-9535-2CB3-9B9E4706A01B}"/>
                    </a:ext>
                  </a:extLst>
                </p:cNvPr>
                <p:cNvSpPr/>
                <p:nvPr/>
              </p:nvSpPr>
              <p:spPr>
                <a:xfrm>
                  <a:off x="14167" y="0"/>
                  <a:ext cx="6321665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12229D"/>
                </a:solidFill>
              </p:spPr>
            </p:sp>
          </p:grpSp>
          <p:sp>
            <p:nvSpPr>
              <p:cNvPr id="28" name="TextBox 22">
                <a:extLst>
                  <a:ext uri="{FF2B5EF4-FFF2-40B4-BE49-F238E27FC236}">
                    <a16:creationId xmlns:a16="http://schemas.microsoft.com/office/drawing/2014/main" id="{C647CF10-4828-CC4F-A06D-25A574823C5B}"/>
                  </a:ext>
                </a:extLst>
              </p:cNvPr>
              <p:cNvSpPr txBox="1"/>
              <p:nvPr/>
            </p:nvSpPr>
            <p:spPr>
              <a:xfrm>
                <a:off x="230866" y="214188"/>
                <a:ext cx="424825" cy="49831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911"/>
                  </a:lnSpc>
                </a:pPr>
                <a:r>
                  <a:rPr lang="en-US" sz="2647" dirty="0">
                    <a:solidFill>
                      <a:srgbClr val="F4F6FC"/>
                    </a:solidFill>
                    <a:latin typeface="DM Sans Bold"/>
                  </a:rPr>
                  <a:t>5</a:t>
                </a:r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10677" y="2035616"/>
            <a:ext cx="8496886" cy="1981813"/>
            <a:chOff x="0" y="0"/>
            <a:chExt cx="11329181" cy="264241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7605" b="17605"/>
            <a:stretch>
              <a:fillRect/>
            </a:stretch>
          </p:blipFill>
          <p:spPr>
            <a:xfrm>
              <a:off x="0" y="0"/>
              <a:ext cx="11329181" cy="2642417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1621325" y="307748"/>
              <a:ext cx="8086531" cy="970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60"/>
                </a:lnSpc>
              </a:pPr>
              <a:r>
                <a:rPr lang="en-US" sz="5200">
                  <a:solidFill>
                    <a:srgbClr val="050A30"/>
                  </a:solidFill>
                  <a:latin typeface="DM Sans"/>
                </a:rPr>
                <a:t>ASW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4287650"/>
            <a:ext cx="7455974" cy="497065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767587" y="4287650"/>
            <a:ext cx="7491713" cy="499447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326257" y="981075"/>
            <a:ext cx="393304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050A30"/>
                </a:solidFill>
                <a:latin typeface="DM Sans"/>
              </a:rPr>
              <a:t>September 14, 2022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981075"/>
            <a:ext cx="11214284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50A30"/>
                </a:solidFill>
                <a:latin typeface="DM Sans"/>
              </a:rPr>
              <a:t>G21: Cruoglio Antonella - Iovino Giuliana - Mascolo Davide - Napoli Mario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9531805" y="7648433"/>
            <a:ext cx="5926299" cy="1628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2"/>
              </a:lnSpc>
            </a:pPr>
            <a:r>
              <a:rPr lang="en-US" sz="2323" dirty="0">
                <a:solidFill>
                  <a:srgbClr val="000000"/>
                </a:solidFill>
                <a:latin typeface="Open Sans Light"/>
              </a:rPr>
              <a:t>The primary difference in walking styles between people is caused by mean acceleration values in x and z axes.</a:t>
            </a:r>
          </a:p>
          <a:p>
            <a:pPr algn="ctr">
              <a:lnSpc>
                <a:spcPts val="3252"/>
              </a:lnSpc>
            </a:pPr>
            <a:r>
              <a:rPr lang="en-US" sz="2323" dirty="0">
                <a:solidFill>
                  <a:srgbClr val="000000"/>
                </a:solidFill>
                <a:latin typeface="Open Sans Light"/>
              </a:rPr>
              <a:t>Only few points differ for all the three axes.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42923" y="7648433"/>
            <a:ext cx="5893540" cy="1212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4"/>
              </a:lnSpc>
            </a:pPr>
            <a:r>
              <a:rPr lang="en-US" sz="2310" dirty="0">
                <a:solidFill>
                  <a:srgbClr val="000000"/>
                </a:solidFill>
                <a:latin typeface="Open Sans Light"/>
              </a:rPr>
              <a:t>The primary difference in walking styles between people is caused by mean acceleration values in x-axis.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0F1E8D2-69A4-04A8-8401-5FFD8E7133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24"/>
          <a:stretch/>
        </p:blipFill>
        <p:spPr>
          <a:xfrm>
            <a:off x="2209136" y="1817513"/>
            <a:ext cx="6400800" cy="477378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209136" y="1817513"/>
            <a:ext cx="1825937" cy="821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DM Sans"/>
              </a:rPr>
              <a:t>K = 2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A106624C-FD24-4EB4-F4C8-F94F6D3E3E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24"/>
          <a:stretch/>
        </p:blipFill>
        <p:spPr>
          <a:xfrm>
            <a:off x="9294555" y="1817513"/>
            <a:ext cx="6400801" cy="477378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769057" y="1817512"/>
            <a:ext cx="1366838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dirty="0">
                <a:solidFill>
                  <a:srgbClr val="000000"/>
                </a:solidFill>
                <a:latin typeface="DM Sans"/>
              </a:rPr>
              <a:t>K = 4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2157" t="3000" r="21858"/>
          <a:stretch>
            <a:fillRect/>
          </a:stretch>
        </p:blipFill>
        <p:spPr>
          <a:xfrm>
            <a:off x="873551" y="2756606"/>
            <a:ext cx="5351450" cy="524464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68490" y="2143827"/>
            <a:ext cx="2429619" cy="12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DM Sans"/>
              </a:rPr>
              <a:t>True Labels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69993F2-9FEC-DDCA-C059-0A0F23A502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41703" y="3458649"/>
            <a:ext cx="5760837" cy="384055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A0F64BE-0927-9EF5-1E09-DEF0F944B0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5" b="18624"/>
          <a:stretch/>
        </p:blipFill>
        <p:spPr>
          <a:xfrm>
            <a:off x="5765453" y="2253457"/>
            <a:ext cx="6757094" cy="560782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736667" y="2143827"/>
            <a:ext cx="3945731" cy="12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DM Sans"/>
              </a:rPr>
              <a:t>Predicted Clusters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22150" y="2123021"/>
            <a:ext cx="13557033" cy="848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399"/>
              </a:lnSpc>
            </a:pPr>
            <a:r>
              <a:rPr lang="en-US" sz="6399" spc="-63">
                <a:solidFill>
                  <a:srgbClr val="050A30"/>
                </a:solidFill>
                <a:latin typeface="DM Sans Bold"/>
              </a:rPr>
              <a:t>Conclusions and Future Works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40796" y="3410596"/>
            <a:ext cx="15006407" cy="246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050A30"/>
                </a:solidFill>
                <a:latin typeface="DM Sans"/>
              </a:rPr>
              <a:t>The performances are excellent for all models, the best result is obtained with the random forest. The window size is relevant for the accuracy, in particular we noted that after a window size of 0.7 seconds, we had a score greater than 0.90 and after 1 second the performances were very similar to each other with good results.</a:t>
            </a:r>
          </a:p>
          <a:p>
            <a:pPr algn="just">
              <a:lnSpc>
                <a:spcPts val="3920"/>
              </a:lnSpc>
            </a:pPr>
            <a:endParaRPr lang="en-US" sz="2800">
              <a:solidFill>
                <a:srgbClr val="050A30"/>
              </a:solidFill>
              <a:latin typeface="DM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22150" y="7060432"/>
            <a:ext cx="15380093" cy="19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050A30"/>
                </a:solidFill>
                <a:latin typeface="DM Sans"/>
              </a:rPr>
              <a:t>- Use a low-pass filter in order to separate the linear acceleration due to the body motion and the acceleration due to the gravity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  <a:endParaRPr lang="en-US" sz="2799" dirty="0">
              <a:solidFill>
                <a:srgbClr val="050A30"/>
              </a:solidFill>
              <a:latin typeface="DM Sans"/>
            </a:endParaRP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050A30"/>
                </a:solidFill>
                <a:latin typeface="DM Sans"/>
              </a:rPr>
              <a:t>- Dynamic allocation window size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09140" y="6277958"/>
            <a:ext cx="3105554" cy="596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dirty="0">
                <a:solidFill>
                  <a:srgbClr val="050A30"/>
                </a:solidFill>
                <a:latin typeface="DM Sans Bold"/>
              </a:rPr>
              <a:t>Future Works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3326257" y="981075"/>
            <a:ext cx="393304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DM Sans"/>
              </a:rPr>
              <a:t>September 14, 2022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81075"/>
            <a:ext cx="1095031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DM Sans"/>
              </a:rPr>
              <a:t>G21: Cruoglio Antonella - Iovino Giuliana - Mascolo Davide - Napoli Mario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55382" y="2742311"/>
            <a:ext cx="6767238" cy="1042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67"/>
              </a:lnSpc>
            </a:pPr>
            <a:r>
              <a:rPr lang="en-US" sz="7102" spc="-71" dirty="0">
                <a:solidFill>
                  <a:srgbClr val="000000"/>
                </a:solidFill>
                <a:latin typeface="DM Sans Bold"/>
              </a:rPr>
              <a:t>We're done!</a:t>
            </a:r>
          </a:p>
        </p:txBody>
      </p:sp>
      <p:pic>
        <p:nvPicPr>
          <p:cNvPr id="11" name="Immagine 10" descr="Immagine che contiene erba, albero, esterni, pianta&#10;&#10;Descrizione generata automaticamente">
            <a:extLst>
              <a:ext uri="{FF2B5EF4-FFF2-40B4-BE49-F238E27FC236}">
                <a16:creationId xmlns:a16="http://schemas.microsoft.com/office/drawing/2014/main" id="{98AD4CF1-CEE2-91BC-E277-B31826281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565" y="4064559"/>
            <a:ext cx="10514869" cy="440310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049000" y="2584244"/>
            <a:ext cx="4894263" cy="2401775"/>
            <a:chOff x="0" y="0"/>
            <a:chExt cx="6525684" cy="320236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7428" b="7428"/>
            <a:stretch>
              <a:fillRect/>
            </a:stretch>
          </p:blipFill>
          <p:spPr>
            <a:xfrm>
              <a:off x="0" y="0"/>
              <a:ext cx="6525684" cy="3202367"/>
            </a:xfrm>
            <a:prstGeom prst="rect">
              <a:avLst/>
            </a:prstGeom>
          </p:spPr>
        </p:pic>
        <p:sp>
          <p:nvSpPr>
            <p:cNvPr id="5" name="TextBox 5"/>
            <p:cNvSpPr txBox="1"/>
            <p:nvPr/>
          </p:nvSpPr>
          <p:spPr>
            <a:xfrm>
              <a:off x="892469" y="534384"/>
              <a:ext cx="4740746" cy="1117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799">
                  <a:solidFill>
                    <a:srgbClr val="FFFFFF"/>
                  </a:solidFill>
                  <a:latin typeface="DM Sans"/>
                </a:rPr>
                <a:t>Thank you</a:t>
              </a:r>
            </a:p>
            <a:p>
              <a:pPr algn="ctr">
                <a:lnSpc>
                  <a:spcPts val="3360"/>
                </a:lnSpc>
              </a:pPr>
              <a:r>
                <a:rPr lang="en-US" sz="2800">
                  <a:solidFill>
                    <a:srgbClr val="FFFFFF"/>
                  </a:solidFill>
                  <a:latin typeface="DM Sans"/>
                </a:rPr>
                <a:t>for the attention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10677" y="2035616"/>
            <a:ext cx="6951346" cy="1981813"/>
            <a:chOff x="0" y="0"/>
            <a:chExt cx="9268462" cy="264241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0403" b="10403"/>
            <a:stretch>
              <a:fillRect/>
            </a:stretch>
          </p:blipFill>
          <p:spPr>
            <a:xfrm>
              <a:off x="0" y="0"/>
              <a:ext cx="9268462" cy="2642417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1326414" y="307748"/>
              <a:ext cx="6615633" cy="970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60"/>
                </a:lnSpc>
              </a:pPr>
              <a:r>
                <a:rPr lang="en-US" sz="5200">
                  <a:solidFill>
                    <a:srgbClr val="050A30"/>
                  </a:solidFill>
                  <a:latin typeface="DM Sans"/>
                </a:rPr>
                <a:t>Data Collection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285019" y="3853880"/>
            <a:ext cx="3974281" cy="540442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326257" y="981075"/>
            <a:ext cx="393304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050A30"/>
                </a:solidFill>
                <a:latin typeface="DM Sans"/>
              </a:rPr>
              <a:t>September 14, 2022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81075"/>
            <a:ext cx="1134627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50A30"/>
                </a:solidFill>
                <a:latin typeface="DM Sans"/>
              </a:rPr>
              <a:t>G21: Cruoglio Antonella - Iovino Giuliana - Mascolo Davide - Napoli Mario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0677" y="4271645"/>
            <a:ext cx="11715580" cy="1364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799">
                <a:solidFill>
                  <a:srgbClr val="050A30"/>
                </a:solidFill>
                <a:latin typeface="DM Sans Bold"/>
              </a:rPr>
              <a:t>In order to collect data, we use the ‘Arduino Science Journal’ app to record data from a triaxial accelerometer to measure acceleration. </a:t>
            </a:r>
          </a:p>
          <a:p>
            <a:pPr marL="0" lvl="0" indent="0" algn="l">
              <a:lnSpc>
                <a:spcPts val="3639"/>
              </a:lnSpc>
            </a:pPr>
            <a:endParaRPr lang="en-US" sz="2799">
              <a:solidFill>
                <a:srgbClr val="050A30"/>
              </a:solidFill>
              <a:latin typeface="DM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10677" y="5607685"/>
            <a:ext cx="9145221" cy="365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799" dirty="0">
                <a:solidFill>
                  <a:srgbClr val="050A30"/>
                </a:solidFill>
                <a:latin typeface="DM Sans"/>
              </a:rPr>
              <a:t>We got four .csv files, one for each group member. Each .csv file contains the values of:</a:t>
            </a:r>
          </a:p>
          <a:p>
            <a:pPr>
              <a:lnSpc>
                <a:spcPts val="3639"/>
              </a:lnSpc>
            </a:pPr>
            <a:endParaRPr lang="en-US" sz="2799" dirty="0">
              <a:solidFill>
                <a:srgbClr val="050A30"/>
              </a:solidFill>
              <a:latin typeface="DM Sans"/>
            </a:endParaRPr>
          </a:p>
          <a:p>
            <a:pPr>
              <a:lnSpc>
                <a:spcPts val="3639"/>
              </a:lnSpc>
            </a:pPr>
            <a:r>
              <a:rPr lang="en-US" sz="2799" dirty="0">
                <a:solidFill>
                  <a:srgbClr val="050A30"/>
                </a:solidFill>
                <a:latin typeface="DM Sans"/>
              </a:rPr>
              <a:t>- Relative time (in milliseconds)</a:t>
            </a:r>
          </a:p>
          <a:p>
            <a:pPr>
              <a:lnSpc>
                <a:spcPts val="3639"/>
              </a:lnSpc>
            </a:pPr>
            <a:r>
              <a:rPr lang="en-US" sz="2799" dirty="0">
                <a:solidFill>
                  <a:srgbClr val="050A30"/>
                </a:solidFill>
                <a:latin typeface="DM Sans"/>
              </a:rPr>
              <a:t>- Linear accelerometer sensor</a:t>
            </a:r>
          </a:p>
          <a:p>
            <a:pPr>
              <a:lnSpc>
                <a:spcPts val="3639"/>
              </a:lnSpc>
            </a:pPr>
            <a:r>
              <a:rPr lang="en-US" sz="2799" dirty="0">
                <a:solidFill>
                  <a:srgbClr val="050A30"/>
                </a:solidFill>
                <a:latin typeface="DM Sans"/>
              </a:rPr>
              <a:t>- Acceleration on the x axis</a:t>
            </a:r>
          </a:p>
          <a:p>
            <a:pPr>
              <a:lnSpc>
                <a:spcPts val="3639"/>
              </a:lnSpc>
            </a:pPr>
            <a:r>
              <a:rPr lang="en-US" sz="2799" dirty="0">
                <a:solidFill>
                  <a:srgbClr val="050A30"/>
                </a:solidFill>
                <a:latin typeface="DM Sans"/>
              </a:rPr>
              <a:t>- Acceleration on the y axis</a:t>
            </a:r>
          </a:p>
          <a:p>
            <a:pPr>
              <a:lnSpc>
                <a:spcPts val="3639"/>
              </a:lnSpc>
            </a:pPr>
            <a:r>
              <a:rPr lang="en-US" sz="2799" dirty="0">
                <a:solidFill>
                  <a:srgbClr val="050A30"/>
                </a:solidFill>
                <a:latin typeface="DM Sans"/>
              </a:rPr>
              <a:t>- Acceleration on the z axis</a:t>
            </a:r>
          </a:p>
          <a:p>
            <a:pPr marL="0" lvl="0" indent="0" algn="l">
              <a:lnSpc>
                <a:spcPts val="3640"/>
              </a:lnSpc>
            </a:pPr>
            <a:endParaRPr lang="en-US" sz="2799" dirty="0">
              <a:solidFill>
                <a:srgbClr val="050A30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3326257" y="981075"/>
            <a:ext cx="393304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050A30"/>
                </a:solidFill>
                <a:latin typeface="DM Sans"/>
              </a:rPr>
              <a:t>September 14, 2022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981075"/>
            <a:ext cx="11500254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50A30"/>
                </a:solidFill>
                <a:latin typeface="DM Sans"/>
              </a:rPr>
              <a:t>G21: Cruoglio Antonella - Iovino Giuliana - Mascolo Davide - Napoli Mario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CD12879-4DEE-5F43-E709-06CCEAA1A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287" y="2324100"/>
            <a:ext cx="14449425" cy="722471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3326257" y="981075"/>
            <a:ext cx="393304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050A30"/>
                </a:solidFill>
                <a:latin typeface="DM Sans"/>
              </a:rPr>
              <a:t>September 14, 2022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981075"/>
            <a:ext cx="11500254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50A30"/>
                </a:solidFill>
                <a:latin typeface="DM Sans"/>
              </a:rPr>
              <a:t>G21: Cruoglio Antonella - Iovino Giuliana - Mascolo Davide - Napoli Mario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05CC30A-7F67-BE15-23EC-0279AB945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287" y="2324099"/>
            <a:ext cx="14449428" cy="72247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3326257" y="981075"/>
            <a:ext cx="393304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050A30"/>
                </a:solidFill>
                <a:latin typeface="DM Sans"/>
              </a:rPr>
              <a:t>September 14, 2022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981075"/>
            <a:ext cx="11500254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50A30"/>
                </a:solidFill>
                <a:latin typeface="DM Sans"/>
              </a:rPr>
              <a:t>G21: Cruoglio Antonella - Iovino Giuliana - Mascolo Davide - Napoli Mario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C8B7D05-44D0-4E73-D06D-234B4E81F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286" y="2324100"/>
            <a:ext cx="14449428" cy="722471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3326257" y="981075"/>
            <a:ext cx="393304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050A30"/>
                </a:solidFill>
                <a:latin typeface="DM Sans"/>
              </a:rPr>
              <a:t>September 14, 2022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981075"/>
            <a:ext cx="11500254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50A30"/>
                </a:solidFill>
                <a:latin typeface="DM Sans"/>
              </a:rPr>
              <a:t>G21: Cruoglio Antonella - Iovino Giuliana - Mascolo Davide - Napoli Mario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DC4AC59-18E3-17AF-04C0-AF09F886E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287" y="2324100"/>
            <a:ext cx="14449425" cy="722471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10677" y="2035616"/>
            <a:ext cx="7533323" cy="1981813"/>
            <a:chOff x="0" y="0"/>
            <a:chExt cx="10044431" cy="264241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3462" b="13462"/>
            <a:stretch>
              <a:fillRect/>
            </a:stretch>
          </p:blipFill>
          <p:spPr>
            <a:xfrm>
              <a:off x="0" y="0"/>
              <a:ext cx="10044431" cy="2642417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1437464" y="307748"/>
              <a:ext cx="7169504" cy="970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60"/>
                </a:lnSpc>
              </a:pPr>
              <a:r>
                <a:rPr lang="en-US" sz="5200">
                  <a:solidFill>
                    <a:srgbClr val="050A30"/>
                  </a:solidFill>
                  <a:latin typeface="DM Sans"/>
                </a:rPr>
                <a:t>Data Preparation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457024" y="4487265"/>
            <a:ext cx="5270724" cy="490953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326257" y="981075"/>
            <a:ext cx="393304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050A30"/>
                </a:solidFill>
                <a:latin typeface="DM Sans"/>
              </a:rPr>
              <a:t>September 14, 2022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81075"/>
            <a:ext cx="110383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50A30"/>
                </a:solidFill>
                <a:latin typeface="DM Sans"/>
              </a:rPr>
              <a:t>G21: Cruoglio Antonella - Iovino Giuliana - Mascolo Davide - Napoli Mario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0677" y="6414159"/>
            <a:ext cx="10644105" cy="2279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799">
                <a:solidFill>
                  <a:srgbClr val="050A30"/>
                </a:solidFill>
                <a:latin typeface="DM Sans"/>
              </a:rPr>
              <a:t>- Removal of the first and the last minute of the registrations.</a:t>
            </a:r>
          </a:p>
          <a:p>
            <a:pPr>
              <a:lnSpc>
                <a:spcPts val="3639"/>
              </a:lnSpc>
            </a:pPr>
            <a:endParaRPr lang="en-US" sz="2799">
              <a:solidFill>
                <a:srgbClr val="050A30"/>
              </a:solidFill>
              <a:latin typeface="DM Sans"/>
            </a:endParaRPr>
          </a:p>
          <a:p>
            <a:pPr>
              <a:lnSpc>
                <a:spcPts val="3639"/>
              </a:lnSpc>
            </a:pPr>
            <a:r>
              <a:rPr lang="en-US" sz="2799">
                <a:solidFill>
                  <a:srgbClr val="050A30"/>
                </a:solidFill>
                <a:latin typeface="DM Sans"/>
              </a:rPr>
              <a:t>- Windowing with Overlapping</a:t>
            </a:r>
          </a:p>
          <a:p>
            <a:pPr>
              <a:lnSpc>
                <a:spcPts val="3639"/>
              </a:lnSpc>
            </a:pPr>
            <a:endParaRPr lang="en-US" sz="2799">
              <a:solidFill>
                <a:srgbClr val="050A30"/>
              </a:solidFill>
              <a:latin typeface="DM Sans"/>
            </a:endParaRPr>
          </a:p>
          <a:p>
            <a:pPr marL="0" lvl="0" indent="0" algn="l">
              <a:lnSpc>
                <a:spcPts val="3640"/>
              </a:lnSpc>
            </a:pPr>
            <a:endParaRPr lang="en-US" sz="2799">
              <a:solidFill>
                <a:srgbClr val="050A30"/>
              </a:solidFill>
              <a:latin typeface="DM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10677" y="4468215"/>
            <a:ext cx="10846348" cy="1780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75"/>
              </a:lnSpc>
            </a:pPr>
            <a:r>
              <a:rPr lang="en-US" sz="2750">
                <a:solidFill>
                  <a:srgbClr val="050A30"/>
                </a:solidFill>
                <a:latin typeface="DM Sans"/>
              </a:rPr>
              <a:t>For this kind of data, it is necessary to do some pre-preprocessing operations, because it's not possible to use the raw-data signal to the classical classifiers.</a:t>
            </a:r>
          </a:p>
          <a:p>
            <a:pPr marL="0" lvl="0" indent="0" algn="l">
              <a:lnSpc>
                <a:spcPts val="3575"/>
              </a:lnSpc>
            </a:pPr>
            <a:endParaRPr lang="en-US" sz="2750">
              <a:solidFill>
                <a:srgbClr val="050A30"/>
              </a:solidFill>
              <a:latin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1764</Words>
  <Application>Microsoft Office PowerPoint</Application>
  <PresentationFormat>Personalizzato</PresentationFormat>
  <Paragraphs>217</Paragraphs>
  <Slides>34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34</vt:i4>
      </vt:variant>
    </vt:vector>
  </HeadingPairs>
  <TitlesOfParts>
    <vt:vector size="43" baseType="lpstr">
      <vt:lpstr>Arial</vt:lpstr>
      <vt:lpstr>Calibri</vt:lpstr>
      <vt:lpstr>DM Sans</vt:lpstr>
      <vt:lpstr>Open Sans Extra Bold</vt:lpstr>
      <vt:lpstr>DM Sans Bold</vt:lpstr>
      <vt:lpstr>Open Sans</vt:lpstr>
      <vt:lpstr>Open Sans Light</vt:lpstr>
      <vt:lpstr>DM Sans Italics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whoiswalking</dc:title>
  <cp:lastModifiedBy>Antonella Cruoglio</cp:lastModifiedBy>
  <cp:revision>10</cp:revision>
  <dcterms:created xsi:type="dcterms:W3CDTF">2006-08-16T00:00:00Z</dcterms:created>
  <dcterms:modified xsi:type="dcterms:W3CDTF">2022-09-13T14:49:42Z</dcterms:modified>
  <dc:identifier>DAFL14b9X-A</dc:identifier>
</cp:coreProperties>
</file>